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74" r:id="rId5"/>
    <p:sldId id="263" r:id="rId6"/>
    <p:sldId id="271" r:id="rId7"/>
    <p:sldId id="272" r:id="rId8"/>
    <p:sldId id="267" r:id="rId9"/>
    <p:sldId id="268" r:id="rId10"/>
    <p:sldId id="264" r:id="rId11"/>
    <p:sldId id="265" r:id="rId12"/>
    <p:sldId id="269" r:id="rId13"/>
    <p:sldId id="275" r:id="rId14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4"/>
    <a:srgbClr val="F1750F"/>
    <a:srgbClr val="FF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2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Araujo\Downloads\Dinamica%20R$m&#178;%20RJ%20-%20Alugueis%20Mai-%206-%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SANT14\SETORES\Locacao\01%20-%20Inteligencia%20de%20Mercado\001%20-%20IM%20-%20Loca&#231;&#227;o\02%20-%20Tabelas\Vac&#226;ncia\Tabela%20Vac&#226;ncia%20Residencial%20-%20Regi&#245;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.Araujo\Downloads\bc61b655-ef3a-4ec3-be28-8118c49de6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SANT14\SETORES\Locacao\01%20-%20Inteligencia%20de%20Mercado\001%20-%20IM%20-%20Loca&#231;&#227;o\03%20-%20IVL%20&amp;%20IMV\IVL\IVL%205%20Pra&#231;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SANT14\SETORES\Locacao\01%20-%20Inteligencia%20de%20Mercado\001%20-%20IM%20-%20Loca&#231;&#227;o\03%20-%20IVL%20&amp;%20IMV\IVL\IVL%205%20Pra&#231;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26496102462825E-2"/>
          <c:y val="4.504960769265539E-2"/>
          <c:w val="0.95741023108684242"/>
          <c:h val="0.52322022994651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'TOP10'!$E$1</c:f>
              <c:strCache>
                <c:ptCount val="1"/>
                <c:pt idx="0">
                  <c:v>Média de m2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1750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'TOP10'!$B$2:$B$11</c:f>
              <c:strCache>
                <c:ptCount val="10"/>
                <c:pt idx="0">
                  <c:v>Ipanema</c:v>
                </c:pt>
                <c:pt idx="1">
                  <c:v>Leblon</c:v>
                </c:pt>
                <c:pt idx="2">
                  <c:v>Barra da Tijuca</c:v>
                </c:pt>
                <c:pt idx="3">
                  <c:v>Copacabana</c:v>
                </c:pt>
                <c:pt idx="4">
                  <c:v>Botafogo</c:v>
                </c:pt>
                <c:pt idx="5">
                  <c:v>Barra Olímpica</c:v>
                </c:pt>
                <c:pt idx="6">
                  <c:v>Recreio dos Bandeirantes</c:v>
                </c:pt>
                <c:pt idx="7">
                  <c:v>Tijuca</c:v>
                </c:pt>
                <c:pt idx="8">
                  <c:v>Taquara</c:v>
                </c:pt>
                <c:pt idx="9">
                  <c:v>Campo Grande</c:v>
                </c:pt>
              </c:strCache>
            </c:strRef>
          </c:cat>
          <c:val>
            <c:numRef>
              <c:f>'TOP10'!$E$2:$E$11</c:f>
              <c:numCache>
                <c:formatCode>0.00</c:formatCode>
                <c:ptCount val="10"/>
                <c:pt idx="0">
                  <c:v>122.48790317981128</c:v>
                </c:pt>
                <c:pt idx="1">
                  <c:v>119.17864381074401</c:v>
                </c:pt>
                <c:pt idx="2">
                  <c:v>74.830635028840831</c:v>
                </c:pt>
                <c:pt idx="3">
                  <c:v>71.856233012293586</c:v>
                </c:pt>
                <c:pt idx="4">
                  <c:v>66.594704561708653</c:v>
                </c:pt>
                <c:pt idx="5">
                  <c:v>53.315238237307192</c:v>
                </c:pt>
                <c:pt idx="6">
                  <c:v>41.73736861108641</c:v>
                </c:pt>
                <c:pt idx="7">
                  <c:v>33.59788767452887</c:v>
                </c:pt>
                <c:pt idx="8">
                  <c:v>25.849218845646547</c:v>
                </c:pt>
                <c:pt idx="9">
                  <c:v>19.875849375408844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2-4CC9-A84F-1053FEB93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893368"/>
        <c:axId val="724894808"/>
      </c:barChart>
      <c:catAx>
        <c:axId val="72489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1750F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4894808"/>
        <c:crosses val="autoZero"/>
        <c:auto val="1"/>
        <c:lblAlgn val="ctr"/>
        <c:lblOffset val="100"/>
        <c:noMultiLvlLbl val="0"/>
      </c:catAx>
      <c:valAx>
        <c:axId val="72489480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72489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3974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1750F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'Relatório - Gráfico'!$A$18:$A$29</c:f>
              <c:strCache>
                <c:ptCount val="7"/>
                <c:pt idx="0">
                  <c:v>Mai/24</c:v>
                </c:pt>
                <c:pt idx="1">
                  <c:v>Jul/24</c:v>
                </c:pt>
                <c:pt idx="2">
                  <c:v>Set/24</c:v>
                </c:pt>
                <c:pt idx="3">
                  <c:v>Nov/24</c:v>
                </c:pt>
                <c:pt idx="4">
                  <c:v>Jan/25</c:v>
                </c:pt>
                <c:pt idx="5">
                  <c:v>Mar/25</c:v>
                </c:pt>
                <c:pt idx="6">
                  <c:v>Mai/25</c:v>
                </c:pt>
              </c:strCache>
            </c:strRef>
          </c:cat>
          <c:val>
            <c:numRef>
              <c:f>'Relatório - Gráfico'!$B$18:$B$29</c:f>
              <c:numCache>
                <c:formatCode>0.0%</c:formatCode>
                <c:ptCount val="7"/>
                <c:pt idx="0">
                  <c:v>5.2999999999999999E-2</c:v>
                </c:pt>
                <c:pt idx="1">
                  <c:v>6.0999999999999999E-2</c:v>
                </c:pt>
                <c:pt idx="2">
                  <c:v>6.5000000000000002E-2</c:v>
                </c:pt>
                <c:pt idx="3">
                  <c:v>0.06</c:v>
                </c:pt>
                <c:pt idx="4">
                  <c:v>6.4000000000000001E-2</c:v>
                </c:pt>
                <c:pt idx="5">
                  <c:v>7.4999999999999997E-2</c:v>
                </c:pt>
                <c:pt idx="6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D-4AE1-B3C7-095C16071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401256"/>
        <c:axId val="811402696"/>
      </c:barChart>
      <c:catAx>
        <c:axId val="81140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1750F"/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811402696"/>
        <c:crosses val="autoZero"/>
        <c:auto val="1"/>
        <c:lblAlgn val="ctr"/>
        <c:lblOffset val="100"/>
        <c:noMultiLvlLbl val="0"/>
      </c:catAx>
      <c:valAx>
        <c:axId val="811402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11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3974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54078520133031"/>
          <c:y val="6.4814835342928964E-2"/>
          <c:w val="0.4193401922072687"/>
          <c:h val="0.76726560221638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Locados APSA (R$/m²)</c:v>
                </c:pt>
              </c:strCache>
            </c:strRef>
          </c:tx>
          <c:spPr>
            <a:solidFill>
              <a:srgbClr val="003974"/>
            </a:solidFill>
            <a:ln>
              <a:noFill/>
            </a:ln>
            <a:effectLst/>
          </c:spPr>
          <c:invertIfNegative val="0"/>
          <c:dLbls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3974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dormitórios  (112,69 m²)</c:v>
                </c:pt>
                <c:pt idx="1">
                  <c:v>2 dormitórios  (74,90 m²)</c:v>
                </c:pt>
                <c:pt idx="2">
                  <c:v>1 dormitório (52,70 m²)</c:v>
                </c:pt>
              </c:strCache>
            </c:strRef>
          </c:cat>
          <c:val>
            <c:numRef>
              <c:f>Sheet1!$B$2:$B$4</c:f>
              <c:numCache>
                <c:formatCode>\R\$\ #,##0.0;\-\R\$\ #,##0.0</c:formatCode>
                <c:ptCount val="3"/>
                <c:pt idx="0">
                  <c:v>31.488372093023258</c:v>
                </c:pt>
                <c:pt idx="1">
                  <c:v>30.505050505050502</c:v>
                </c:pt>
                <c:pt idx="2">
                  <c:v>27.292576419213979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2C-431F-9EC5-3611BFE3D9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Ofertados  (R$/m²)</c:v>
                </c:pt>
              </c:strCache>
            </c:strRef>
          </c:tx>
          <c:spPr>
            <a:solidFill>
              <a:srgbClr val="F1750F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1750F"/>
                      </a:solidFill>
                      <a:latin typeface="Raleway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3A9-4572-83C6-6C9FEFBA3740}"/>
                </c:ext>
              </c:extLst>
            </c:dLbl>
            <c:dLbl>
              <c:idx val="1"/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1750F"/>
                      </a:solidFill>
                      <a:latin typeface="Raleway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A9-4572-83C6-6C9FEFBA3740}"/>
                </c:ext>
              </c:extLst>
            </c:dLbl>
            <c:dLbl>
              <c:idx val="2"/>
              <c:numFmt formatCode="&quot;R$&quot;\ 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1750F"/>
                      </a:solidFill>
                      <a:latin typeface="Raleway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3A9-4572-83C6-6C9FEFBA37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1750F"/>
                    </a:solidFill>
                    <a:latin typeface="Raleway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3 dormitórios  (112,69 m²)</c:v>
                </c:pt>
                <c:pt idx="1">
                  <c:v>2 dormitórios  (74,90 m²)</c:v>
                </c:pt>
                <c:pt idx="2">
                  <c:v>1 dormitório (52,70 m²)</c:v>
                </c:pt>
              </c:strCache>
            </c:strRef>
          </c:cat>
          <c:val>
            <c:numRef>
              <c:f>Sheet1!$C$2:$C$4</c:f>
              <c:numCache>
                <c:formatCode>\R\$\ #,##0.0;\-\R\$\ #,##0.0</c:formatCode>
                <c:ptCount val="3"/>
                <c:pt idx="0">
                  <c:v>30.22395057642451</c:v>
                </c:pt>
                <c:pt idx="1">
                  <c:v>33.35875422413006</c:v>
                </c:pt>
                <c:pt idx="2">
                  <c:v>34.929696616102682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2C-431F-9EC5-3611BFE3D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0603120"/>
        <c:axId val="900603480"/>
      </c:barChart>
      <c:catAx>
        <c:axId val="90060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1750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1750F"/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900603480"/>
        <c:crosses val="autoZero"/>
        <c:auto val="1"/>
        <c:lblAlgn val="ctr"/>
        <c:lblOffset val="100"/>
        <c:noMultiLvlLbl val="0"/>
      </c:catAx>
      <c:valAx>
        <c:axId val="900603480"/>
        <c:scaling>
          <c:orientation val="minMax"/>
        </c:scaling>
        <c:delete val="1"/>
        <c:axPos val="b"/>
        <c:numFmt formatCode="\R\$\ #,##0.0;\-\R\$\ #,##0.0" sourceLinked="1"/>
        <c:majorTickMark val="none"/>
        <c:minorTickMark val="none"/>
        <c:tickLblPos val="nextTo"/>
        <c:crossAx val="9006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3974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Gráficos!$F$39</c:f>
              <c:strCache>
                <c:ptCount val="1"/>
                <c:pt idx="0">
                  <c:v>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rgbClr val="00397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A2-4462-9F8D-6EABB2AA421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38100">
                <a:solidFill>
                  <a:srgbClr val="00397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2-4462-9F8D-6EABB2AA42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00397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Gráficos!$B$39:$B$40</c:f>
              <c:numCache>
                <c:formatCode>mmmm\-yy</c:formatCode>
                <c:ptCount val="2"/>
                <c:pt idx="0">
                  <c:v>45748</c:v>
                </c:pt>
                <c:pt idx="1">
                  <c:v>45778</c:v>
                </c:pt>
              </c:numCache>
            </c:numRef>
          </c:cat>
          <c:val>
            <c:numRef>
              <c:f>Gráficos!$C$39:$C$40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A2-4462-9F8D-6EABB2AA4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321752"/>
        <c:axId val="732317432"/>
      </c:barChart>
      <c:catAx>
        <c:axId val="732321752"/>
        <c:scaling>
          <c:orientation val="minMax"/>
        </c:scaling>
        <c:delete val="0"/>
        <c:axPos val="b"/>
        <c:numFmt formatCode="m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1750F"/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732317432"/>
        <c:crosses val="autoZero"/>
        <c:auto val="0"/>
        <c:lblAlgn val="ctr"/>
        <c:lblOffset val="100"/>
        <c:noMultiLvlLbl val="1"/>
      </c:catAx>
      <c:valAx>
        <c:axId val="732317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232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3974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3974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Gráficos!$E$39</c:f>
              <c:strCache>
                <c:ptCount val="1"/>
                <c:pt idx="0">
                  <c:v>22%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rgbClr val="00397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3974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Gráficos!$B$42:$B$43</c:f>
              <c:numCache>
                <c:formatCode>mmmm\-yy</c:formatCode>
                <c:ptCount val="2"/>
                <c:pt idx="0">
                  <c:v>45413</c:v>
                </c:pt>
                <c:pt idx="1">
                  <c:v>45778</c:v>
                </c:pt>
              </c:numCache>
            </c:numRef>
          </c:cat>
          <c:val>
            <c:numRef>
              <c:f>Gráficos!$C$42:$C$43</c:f>
              <c:numCache>
                <c:formatCode>General</c:formatCode>
                <c:ptCount val="2"/>
                <c:pt idx="0">
                  <c:v>74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8-4BF3-91F5-7B6E3AE15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2298712"/>
        <c:axId val="732299072"/>
      </c:barChart>
      <c:catAx>
        <c:axId val="732298712"/>
        <c:scaling>
          <c:orientation val="minMax"/>
        </c:scaling>
        <c:delete val="0"/>
        <c:axPos val="b"/>
        <c:numFmt formatCode="m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1750F"/>
                </a:solidFill>
                <a:latin typeface="Raleway" pitchFamily="2" charset="0"/>
                <a:ea typeface="+mn-ea"/>
                <a:cs typeface="+mn-cs"/>
              </a:defRPr>
            </a:pPr>
            <a:endParaRPr lang="pt-BR"/>
          </a:p>
        </c:txPr>
        <c:crossAx val="732299072"/>
        <c:crosses val="autoZero"/>
        <c:auto val="0"/>
        <c:lblAlgn val="ctr"/>
        <c:lblOffset val="100"/>
        <c:noMultiLvlLbl val="1"/>
      </c:catAx>
      <c:valAx>
        <c:axId val="73229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229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003974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F374A-CE2E-4042-99C0-830A8A6DF25E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8DC5A-447A-4F1B-A2BC-14CF083147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71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8DC5A-447A-4F1B-A2BC-14CF0831477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350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8DC5A-447A-4F1B-A2BC-14CF0831477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338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8DC5A-447A-4F1B-A2BC-14CF0831477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7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F214C-D133-E3F4-EF81-9ED157BB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E31FA6-5347-5707-DC1F-A187C0D92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3BCF62-209F-CC98-68B1-407646E2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FC3B26-6899-8C5F-CE9D-39C9266A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F6C27E-E5CC-0A80-8877-8330E061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17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B64F-6103-1E6F-CB8A-5BDC5E7A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BF6937-8339-DBBA-787E-68B8502F8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BEB481-8550-9159-01B5-C49A868B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C6E6AA-7468-6074-3FB6-56B11F74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570EBF-A79A-C66F-055E-573EB5D2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23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6B4A82-CA71-4955-D518-6E2B657A8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952F5E-4191-6D06-10E3-F341C2F91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82120F-E20D-D6FB-31AF-43C78D07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5BB25F-CBC6-40CE-37BF-B0289827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024AE4-96B2-2C8A-9ACC-4D0659D7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56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62FB2-FC22-A9CC-D26F-98F641CB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AA5FD4-D490-EB98-4324-47E7482B2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184C3F-7DA8-6DBF-D4F7-9966344F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0FEDAC-2F71-56C3-C862-F0F387B6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68454F-C4BC-2C63-1907-76129354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08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C7866-0722-3D70-9EEA-C2A7EC6C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455454-F021-8598-F561-7F1905AD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B93A18-1EC2-EA48-7D5F-EF7FA815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1C0B12-9E67-4391-BA3F-E21D6395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61B95-CB80-C3E6-1A8D-D7D55EF9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37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1BA38-B792-7C97-4975-65EDDC51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45E4A7-D942-43B4-CDF7-342743B6C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27256D-5920-A083-2163-6D725414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81D119-CF07-AEF5-156D-D7604061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82CBE4-B9A6-771D-D186-CBF1F13B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EDBDC0-7C7E-1CEA-7006-56769A1E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3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E9C7-9C31-EBEE-339F-57BA1155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8E3B5B-FD55-66C1-14D2-4E3C9B25F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A6AEEE-7AB3-825F-31F8-14772285E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F5E46D-959B-B90C-CCF4-0E6B97D05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E19573-8010-0D35-2ECD-2810B892E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488ED9-E4FE-E942-B795-2D39CB7D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0DCB45-8F22-2FA5-6B33-0319BB9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B6B73A-0378-75D2-B1C7-05A0138C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23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A66C3-4EF9-77E2-2B17-621AE01D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F2E6D0-59F6-217B-3CA5-A9D282E4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869FB4-7A22-415D-8291-EFEE7DDF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DCEFAD-C884-8D99-12E0-C5065D15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24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0BBE1B-2488-1BEE-3246-F5CFD253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8BD949-CF92-413E-220C-05981818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12BCFB-6E15-98FC-F7F8-4A0AD0DC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C9213-9382-B34B-8F29-2ECCDE23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34F5F-F053-063D-1063-EC4939A5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B08187-0DEA-1013-7A71-780D16B7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070057-6247-D650-D3C4-3A44E40D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D2697F-77B2-203B-9046-5F5292BC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2596CE-94B4-031B-5392-20FA38C3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92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6753E-E2DC-F7A8-4F5B-C7C1642A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F85FAE-C2AF-C26A-6EBD-6521644B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255738-39DF-1A69-C0B9-40D4B0F8B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A9525D-7507-818B-8DE8-0B17B2D8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327714-DDD6-EEE9-8135-507C3A038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7C6ABC-90FB-E44E-39ED-CBDE56D5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64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5F1B18-7E4C-053C-66CE-5F9D9D5C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6C430-200C-F09E-4F53-C4A072370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D8A6CB-A155-4BEC-98BD-D7B04DE1B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7A9A-76E3-4A25-B8F9-9B3A41B344DA}" type="datetimeFigureOut">
              <a:rPr lang="pt-BR" smtClean="0"/>
              <a:t>30/06/2025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9A7F6-A141-3E3F-8478-A36B38E7C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AF32A1-BB00-8138-F865-4704E5FC1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C446-E701-4DA9-9FDA-D7062EB7C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0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7CD316-0171-7806-30B5-EFDC2C01A7F8}"/>
              </a:ext>
            </a:extLst>
          </p:cNvPr>
          <p:cNvSpPr txBox="1"/>
          <p:nvPr/>
        </p:nvSpPr>
        <p:spPr>
          <a:xfrm>
            <a:off x="2040835" y="5102087"/>
            <a:ext cx="426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 DE JANEIRO | JUNHO 2025</a:t>
            </a:r>
          </a:p>
          <a:p>
            <a:r>
              <a:rPr lang="pt-BR" sz="16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 9 – </a:t>
            </a:r>
            <a:r>
              <a:rPr lang="pt-BR" sz="16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EDIÇÃO 109</a:t>
            </a:r>
          </a:p>
        </p:txBody>
      </p:sp>
    </p:spTree>
    <p:extLst>
      <p:ext uri="{BB962C8B-B14F-4D97-AF65-F5344CB8AC3E}">
        <p14:creationId xmlns:p14="http://schemas.microsoft.com/office/powerpoint/2010/main" val="34699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6C075F1-9C9D-0864-A319-8988FC312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88014"/>
              </p:ext>
            </p:extLst>
          </p:nvPr>
        </p:nvGraphicFramePr>
        <p:xfrm>
          <a:off x="6677889" y="1594366"/>
          <a:ext cx="4903841" cy="183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5A3D696-D4D9-87FE-831E-2A971ED9B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099564"/>
              </p:ext>
            </p:extLst>
          </p:nvPr>
        </p:nvGraphicFramePr>
        <p:xfrm>
          <a:off x="6677890" y="3723507"/>
          <a:ext cx="4903842" cy="183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7794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IVL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Índice de velocidade de locação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4C80C3-ABF1-122E-5624-E0F0D90B4645}"/>
              </a:ext>
            </a:extLst>
          </p:cNvPr>
          <p:cNvSpPr txBox="1"/>
          <p:nvPr/>
        </p:nvSpPr>
        <p:spPr>
          <a:xfrm>
            <a:off x="912675" y="4375704"/>
            <a:ext cx="4043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índice de velocidade de locação calcula o percentual de crescimento ou redução de unidades alugadas, dentro de um determinado período.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640CC68-73C4-4F17-D216-B170DBD349FA}"/>
              </a:ext>
            </a:extLst>
          </p:cNvPr>
          <p:cNvCxnSpPr>
            <a:cxnSpLocks/>
          </p:cNvCxnSpPr>
          <p:nvPr/>
        </p:nvCxnSpPr>
        <p:spPr>
          <a:xfrm>
            <a:off x="808383" y="4340535"/>
            <a:ext cx="0" cy="7671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F7F4E1C-FA35-19A0-D0BA-C637D8DB0BB8}"/>
              </a:ext>
            </a:extLst>
          </p:cNvPr>
          <p:cNvSpPr txBox="1"/>
          <p:nvPr/>
        </p:nvSpPr>
        <p:spPr>
          <a:xfrm>
            <a:off x="596348" y="1594366"/>
            <a:ext cx="549965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03974"/>
                </a:solidFill>
                <a:latin typeface="Raleway" panose="020B0003030101060003" pitchFamily="34" charset="0"/>
              </a:rPr>
              <a:t>Para a análise do IVL desse mês, compara-se o índice de maio de 2025 X maio de 2024. Também foi incluída a comparação do mês atual X o mês anterior.</a:t>
            </a:r>
          </a:p>
          <a:p>
            <a:pPr algn="just"/>
            <a:endParaRPr lang="pt-BR" sz="1300" dirty="0">
              <a:solidFill>
                <a:srgbClr val="003974"/>
              </a:solidFill>
              <a:latin typeface="Raleway" panose="020B00030301010600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rgbClr val="003974"/>
                </a:solidFill>
                <a:latin typeface="Raleway" panose="020B0003030101060003" pitchFamily="34" charset="0"/>
              </a:rPr>
              <a:t>Conforme representado nos gráficos, em maio de 2025, o IVL foi de 22% na comparação com o mesmo mês do ano anterior e na comparação com o mês anterior o IVL foi de 0%, representando crescimento no primeiro e estagnação no segundo levantamento.</a:t>
            </a:r>
          </a:p>
        </p:txBody>
      </p:sp>
    </p:spTree>
    <p:extLst>
      <p:ext uri="{BB962C8B-B14F-4D97-AF65-F5344CB8AC3E}">
        <p14:creationId xmlns:p14="http://schemas.microsoft.com/office/powerpoint/2010/main" val="32487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7794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IMV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Índice médio de vacância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F814C88-9219-6A32-EC10-CEC4FB26EC80}"/>
              </a:ext>
            </a:extLst>
          </p:cNvPr>
          <p:cNvSpPr txBox="1"/>
          <p:nvPr/>
        </p:nvSpPr>
        <p:spPr>
          <a:xfrm>
            <a:off x="729993" y="1669496"/>
            <a:ext cx="4656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3974"/>
                </a:solidFill>
                <a:latin typeface="Raleway" panose="020B0003030101060003" pitchFamily="34" charset="0"/>
              </a:rPr>
              <a:t>Na análise desse índice foram selecionados os últimos 12 meses de cada período: Junho de 2023 a Maio de 2024 X Junho de 2024 a Maio de 2025.</a:t>
            </a:r>
          </a:p>
          <a:p>
            <a:pPr algn="just"/>
            <a:r>
              <a:rPr lang="pt-BR" sz="1200" dirty="0">
                <a:solidFill>
                  <a:srgbClr val="003974"/>
                </a:solidFill>
                <a:latin typeface="Raleway" panose="020B0003030101060003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3974"/>
                </a:solidFill>
                <a:latin typeface="Raleway" panose="020B0003030101060003" pitchFamily="34" charset="0"/>
              </a:rPr>
              <a:t>Analisando </a:t>
            </a:r>
            <a:r>
              <a:rPr lang="pt-BR" sz="1200" b="1" dirty="0">
                <a:solidFill>
                  <a:srgbClr val="003974"/>
                </a:solidFill>
                <a:latin typeface="Raleway" panose="020B0003030101060003" pitchFamily="34" charset="0"/>
              </a:rPr>
              <a:t>imóveis residenciais de 1, 2 e 3 dormitórios em Centro, </a:t>
            </a:r>
            <a:r>
              <a:rPr lang="pt-BR" sz="1200" dirty="0">
                <a:solidFill>
                  <a:srgbClr val="003974"/>
                </a:solidFill>
                <a:latin typeface="Raleway" panose="020B0003030101060003" pitchFamily="34" charset="0"/>
              </a:rPr>
              <a:t>verifica-se que o IMV foi de 79, 114, 38 dias (respectivamente) no primeiro período. Analisando o segundo período, o IMV é de 55 dias para os imóveis de 1 dormitório, queda de 30%, 42 dias para imóveis de 2 dormitórios, com queda de 63%, e nos imóveis de 3 dormitórios o IMV é de 49 dias, aumento de 28% se comparados com o índice do ano anterior.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1667733-B9FE-4CD8-D28B-1C2713CA833A}"/>
              </a:ext>
            </a:extLst>
          </p:cNvPr>
          <p:cNvSpPr txBox="1"/>
          <p:nvPr/>
        </p:nvSpPr>
        <p:spPr>
          <a:xfrm>
            <a:off x="912675" y="4375704"/>
            <a:ext cx="4043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índice médio de vacância calcula quanto tempo leva-se em média para um imóvel ser locado em um determinado bairro ou região (dentro de um período predeterminado).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B40BF2A-F74A-3780-8DA6-5C89DDE714B4}"/>
              </a:ext>
            </a:extLst>
          </p:cNvPr>
          <p:cNvCxnSpPr>
            <a:cxnSpLocks/>
          </p:cNvCxnSpPr>
          <p:nvPr/>
        </p:nvCxnSpPr>
        <p:spPr>
          <a:xfrm>
            <a:off x="808383" y="4340535"/>
            <a:ext cx="0" cy="7671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C4FC1E3-23AC-F319-18FB-8E34BD816180}"/>
              </a:ext>
            </a:extLst>
          </p:cNvPr>
          <p:cNvSpPr txBox="1"/>
          <p:nvPr/>
        </p:nvSpPr>
        <p:spPr>
          <a:xfrm>
            <a:off x="6719856" y="1190736"/>
            <a:ext cx="451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1750F"/>
                </a:solidFill>
                <a:latin typeface="Raleway" pitchFamily="2" charset="0"/>
              </a:rPr>
              <a:t>DIAS EM MÉDIA | JUN/23 A MAI/24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CB12E95-E66F-A08F-9FA8-9ECE52093026}"/>
              </a:ext>
            </a:extLst>
          </p:cNvPr>
          <p:cNvSpPr txBox="1"/>
          <p:nvPr/>
        </p:nvSpPr>
        <p:spPr>
          <a:xfrm>
            <a:off x="6719856" y="3063760"/>
            <a:ext cx="451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1750F"/>
                </a:solidFill>
                <a:latin typeface="Raleway" pitchFamily="2" charset="0"/>
              </a:rPr>
              <a:t>DIAS EM MÉDIA | JUN/24 A MAI/25</a:t>
            </a:r>
          </a:p>
        </p:txBody>
      </p:sp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08AF2994-CB01-3F13-84BF-8F8ECAC33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76098"/>
              </p:ext>
            </p:extLst>
          </p:nvPr>
        </p:nvGraphicFramePr>
        <p:xfrm>
          <a:off x="6542055" y="1685139"/>
          <a:ext cx="4871781" cy="1207156"/>
        </p:xfrm>
        <a:graphic>
          <a:graphicData uri="http://schemas.openxmlformats.org/drawingml/2006/table">
            <a:tbl>
              <a:tblPr/>
              <a:tblGrid>
                <a:gridCol w="1623927">
                  <a:extLst>
                    <a:ext uri="{9D8B030D-6E8A-4147-A177-3AD203B41FA5}">
                      <a16:colId xmlns:a16="http://schemas.microsoft.com/office/drawing/2014/main" val="474940046"/>
                    </a:ext>
                  </a:extLst>
                </a:gridCol>
                <a:gridCol w="1623927">
                  <a:extLst>
                    <a:ext uri="{9D8B030D-6E8A-4147-A177-3AD203B41FA5}">
                      <a16:colId xmlns:a16="http://schemas.microsoft.com/office/drawing/2014/main" val="712973909"/>
                    </a:ext>
                  </a:extLst>
                </a:gridCol>
                <a:gridCol w="1623927">
                  <a:extLst>
                    <a:ext uri="{9D8B030D-6E8A-4147-A177-3AD203B41FA5}">
                      <a16:colId xmlns:a16="http://schemas.microsoft.com/office/drawing/2014/main" val="982819765"/>
                    </a:ext>
                  </a:extLst>
                </a:gridCol>
              </a:tblGrid>
              <a:tr h="603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baseline="30000" dirty="0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1 DORMITÓRIOS</a:t>
                      </a:r>
                      <a:endParaRPr lang="pt-BR" sz="1800" b="1" i="0" u="none" strike="noStrike" dirty="0">
                        <a:solidFill>
                          <a:srgbClr val="F1750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baseline="30000" dirty="0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2 DORMITÓRIOS</a:t>
                      </a:r>
                      <a:endParaRPr lang="pt-BR" sz="1800" b="1" i="0" u="none" strike="noStrike" dirty="0">
                        <a:solidFill>
                          <a:srgbClr val="F1750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baseline="30000" dirty="0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3 DORMITÓRIOS</a:t>
                      </a:r>
                      <a:endParaRPr lang="pt-BR" sz="1800" b="1" i="0" u="none" strike="noStrike" dirty="0">
                        <a:solidFill>
                          <a:srgbClr val="F1750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87694"/>
                  </a:ext>
                </a:extLst>
              </a:tr>
              <a:tr h="6035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 79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5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50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38</a:t>
                      </a:r>
                      <a:endParaRPr lang="pt-BR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64193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7DFBF4E3-F910-5F5D-9CF0-06370EB05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57117"/>
              </p:ext>
            </p:extLst>
          </p:nvPr>
        </p:nvGraphicFramePr>
        <p:xfrm>
          <a:off x="6542054" y="3589657"/>
          <a:ext cx="4871781" cy="1207156"/>
        </p:xfrm>
        <a:graphic>
          <a:graphicData uri="http://schemas.openxmlformats.org/drawingml/2006/table">
            <a:tbl>
              <a:tblPr/>
              <a:tblGrid>
                <a:gridCol w="1623927">
                  <a:extLst>
                    <a:ext uri="{9D8B030D-6E8A-4147-A177-3AD203B41FA5}">
                      <a16:colId xmlns:a16="http://schemas.microsoft.com/office/drawing/2014/main" val="474940046"/>
                    </a:ext>
                  </a:extLst>
                </a:gridCol>
                <a:gridCol w="1623927">
                  <a:extLst>
                    <a:ext uri="{9D8B030D-6E8A-4147-A177-3AD203B41FA5}">
                      <a16:colId xmlns:a16="http://schemas.microsoft.com/office/drawing/2014/main" val="712973909"/>
                    </a:ext>
                  </a:extLst>
                </a:gridCol>
                <a:gridCol w="1623927">
                  <a:extLst>
                    <a:ext uri="{9D8B030D-6E8A-4147-A177-3AD203B41FA5}">
                      <a16:colId xmlns:a16="http://schemas.microsoft.com/office/drawing/2014/main" val="982819765"/>
                    </a:ext>
                  </a:extLst>
                </a:gridCol>
              </a:tblGrid>
              <a:tr h="603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baseline="30000" dirty="0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1 DORMITÓRIOS</a:t>
                      </a:r>
                      <a:endParaRPr lang="pt-BR" sz="1800" b="1" i="0" u="none" strike="noStrike" dirty="0">
                        <a:solidFill>
                          <a:srgbClr val="F1750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baseline="30000" dirty="0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2 DORMITÓRIOS</a:t>
                      </a:r>
                      <a:endParaRPr lang="pt-BR" sz="1800" b="1" i="0" u="none" strike="noStrike" dirty="0">
                        <a:solidFill>
                          <a:srgbClr val="F1750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baseline="30000" dirty="0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3 DORMITÓRIOS</a:t>
                      </a:r>
                      <a:endParaRPr lang="pt-BR" sz="1800" b="1" i="0" u="none" strike="noStrike" dirty="0">
                        <a:solidFill>
                          <a:srgbClr val="F1750F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87694"/>
                  </a:ext>
                </a:extLst>
              </a:tr>
              <a:tr h="6035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55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5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42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5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49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75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64193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B40793F4-FF48-2951-3A11-9507479573F5}"/>
              </a:ext>
            </a:extLst>
          </p:cNvPr>
          <p:cNvSpPr txBox="1"/>
          <p:nvPr/>
        </p:nvSpPr>
        <p:spPr>
          <a:xfrm>
            <a:off x="6542054" y="5081709"/>
            <a:ext cx="2593039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b="1" baseline="30000" dirty="0">
                <a:solidFill>
                  <a:srgbClr val="F1750F"/>
                </a:solidFill>
                <a:latin typeface="Raleway" pitchFamily="2" charset="0"/>
              </a:rPr>
              <a:t>CENTRO </a:t>
            </a:r>
            <a:endParaRPr lang="pt-BR" b="1" i="0" u="none" strike="noStrike" baseline="30000" dirty="0">
              <a:solidFill>
                <a:srgbClr val="F1750F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2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A622BF0-1679-C5BA-E1E7-08586FC22FCE}"/>
              </a:ext>
            </a:extLst>
          </p:cNvPr>
          <p:cNvSpPr txBox="1"/>
          <p:nvPr/>
        </p:nvSpPr>
        <p:spPr>
          <a:xfrm>
            <a:off x="2194560" y="4169054"/>
            <a:ext cx="733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Raleway" panose="020B0503030101060003" pitchFamily="34" charset="77"/>
              </a:rPr>
              <a:t>inteligencia.imobiliaria@apsa.com.br</a:t>
            </a:r>
          </a:p>
        </p:txBody>
      </p:sp>
    </p:spTree>
    <p:extLst>
      <p:ext uri="{BB962C8B-B14F-4D97-AF65-F5344CB8AC3E}">
        <p14:creationId xmlns:p14="http://schemas.microsoft.com/office/powerpoint/2010/main" val="369679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7C8B7CC-199C-89CB-9E60-75D5E2C8E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4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3669127" y="866471"/>
            <a:ext cx="444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spc="300" dirty="0">
                <a:solidFill>
                  <a:schemeClr val="accent2"/>
                </a:solidFill>
                <a:latin typeface="Raleway" pitchFamily="2" charset="0"/>
              </a:rPr>
              <a:t>A APSA</a:t>
            </a:r>
            <a:endParaRPr lang="pt-BR" sz="4000" b="1" u="sng" spc="300" dirty="0">
              <a:solidFill>
                <a:schemeClr val="accent2"/>
              </a:solidFill>
              <a:latin typeface="Raleway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25E02DE-0A44-BDCB-8091-33EE85ABF0C2}"/>
              </a:ext>
            </a:extLst>
          </p:cNvPr>
          <p:cNvSpPr txBox="1"/>
          <p:nvPr/>
        </p:nvSpPr>
        <p:spPr>
          <a:xfrm>
            <a:off x="0" y="163686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latin typeface="Raleway" panose="020B0503030101060003" pitchFamily="34" charset="77"/>
              </a:rPr>
              <a:t>Somos referência em viver bem!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C32C49-3A4E-CABF-7952-E08BBB0DE1FA}"/>
              </a:ext>
            </a:extLst>
          </p:cNvPr>
          <p:cNvSpPr txBox="1"/>
          <p:nvPr/>
        </p:nvSpPr>
        <p:spPr>
          <a:xfrm>
            <a:off x="1190842" y="2490705"/>
            <a:ext cx="9810315" cy="1647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0" i="0" dirty="0">
                <a:solidFill>
                  <a:srgbClr val="003974"/>
                </a:solidFill>
                <a:effectLst/>
                <a:latin typeface="Raleway" pitchFamily="2" charset="0"/>
              </a:rPr>
              <a:t>Com presença nas cidades do Rio de Janeiro, Belo Horizonte, São Paulo, Brasília, Recife, Salvador, Fortaleza e Maceió, a APSA é referência em gestão de propriedades urbanas do Brasil, levando solidez e eficiência aos nossos clientes há mais de 90 anos.</a:t>
            </a:r>
            <a:endParaRPr lang="pt-BR" sz="2400" dirty="0">
              <a:solidFill>
                <a:srgbClr val="003974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5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C32C49-3A4E-CABF-7952-E08BBB0DE1FA}"/>
              </a:ext>
            </a:extLst>
          </p:cNvPr>
          <p:cNvSpPr txBox="1"/>
          <p:nvPr/>
        </p:nvSpPr>
        <p:spPr>
          <a:xfrm>
            <a:off x="1715068" y="1576675"/>
            <a:ext cx="9160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Valores Médios de Oferta Locação – Residencial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8E3E09-5603-E5C5-A0A0-50AA6B10A840}"/>
              </a:ext>
            </a:extLst>
          </p:cNvPr>
          <p:cNvSpPr txBox="1"/>
          <p:nvPr/>
        </p:nvSpPr>
        <p:spPr>
          <a:xfrm>
            <a:off x="714754" y="547062"/>
            <a:ext cx="779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accent2"/>
                </a:solidFill>
                <a:latin typeface="Raleway" pitchFamily="2" charset="0"/>
              </a:rPr>
              <a:t>SUMÁRIO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D0E36E-160F-3E7A-BF78-CC4E47D8CA1A}"/>
              </a:ext>
            </a:extLst>
          </p:cNvPr>
          <p:cNvSpPr txBox="1"/>
          <p:nvPr/>
        </p:nvSpPr>
        <p:spPr>
          <a:xfrm>
            <a:off x="1715069" y="4324442"/>
            <a:ext cx="7606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Comparativo de Ofertas – Vendas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3146C0-64B2-37F7-AA53-73FEDFA5DCAF}"/>
              </a:ext>
            </a:extLst>
          </p:cNvPr>
          <p:cNvSpPr txBox="1"/>
          <p:nvPr/>
        </p:nvSpPr>
        <p:spPr>
          <a:xfrm>
            <a:off x="1715069" y="2505005"/>
            <a:ext cx="7606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Taxa de Vacância – Residencial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A588A1-3F0E-ED33-01D6-FFB53B307F63}"/>
              </a:ext>
            </a:extLst>
          </p:cNvPr>
          <p:cNvSpPr txBox="1"/>
          <p:nvPr/>
        </p:nvSpPr>
        <p:spPr>
          <a:xfrm>
            <a:off x="1715069" y="3436300"/>
            <a:ext cx="7606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Comparativo de Ofertas – Locação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D1410E1-E4A2-BA76-8BA0-BA0DAAB63553}"/>
              </a:ext>
            </a:extLst>
          </p:cNvPr>
          <p:cNvGrpSpPr/>
          <p:nvPr/>
        </p:nvGrpSpPr>
        <p:grpSpPr>
          <a:xfrm>
            <a:off x="542476" y="1316746"/>
            <a:ext cx="981524" cy="981524"/>
            <a:chOff x="542476" y="1316746"/>
            <a:chExt cx="981524" cy="981524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7A8340D-2935-09BE-EB49-8FD06483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76" y="1316746"/>
              <a:ext cx="981524" cy="981524"/>
            </a:xfrm>
            <a:prstGeom prst="rect">
              <a:avLst/>
            </a:prstGeom>
          </p:spPr>
        </p:pic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3B8CDFD-BA49-7093-334B-00094634591C}"/>
                </a:ext>
              </a:extLst>
            </p:cNvPr>
            <p:cNvSpPr txBox="1"/>
            <p:nvPr/>
          </p:nvSpPr>
          <p:spPr>
            <a:xfrm>
              <a:off x="821635" y="1444153"/>
              <a:ext cx="331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3974"/>
                  </a:solidFill>
                  <a:latin typeface="Raleway" pitchFamily="2" charset="0"/>
                </a:rPr>
                <a:t>5</a:t>
              </a:r>
              <a:endParaRPr lang="pt-BR" b="1" dirty="0">
                <a:solidFill>
                  <a:srgbClr val="003974"/>
                </a:solidFill>
                <a:latin typeface="Raleway" pitchFamily="2" charset="0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4E9538A-785A-8AC9-476E-1B2BD623EB2D}"/>
              </a:ext>
            </a:extLst>
          </p:cNvPr>
          <p:cNvGrpSpPr/>
          <p:nvPr/>
        </p:nvGrpSpPr>
        <p:grpSpPr>
          <a:xfrm>
            <a:off x="542476" y="2220078"/>
            <a:ext cx="981524" cy="981524"/>
            <a:chOff x="542476" y="2220078"/>
            <a:chExt cx="981524" cy="981524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204238A-D3A7-1CCE-228F-DDFB5C171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76" y="2220078"/>
              <a:ext cx="981524" cy="981524"/>
            </a:xfrm>
            <a:prstGeom prst="rect">
              <a:avLst/>
            </a:prstGeom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66EDE8D-727A-8E3B-8B4A-F071C86048EB}"/>
                </a:ext>
              </a:extLst>
            </p:cNvPr>
            <p:cNvSpPr txBox="1"/>
            <p:nvPr/>
          </p:nvSpPr>
          <p:spPr>
            <a:xfrm>
              <a:off x="813922" y="2425486"/>
              <a:ext cx="331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3974"/>
                  </a:solidFill>
                  <a:latin typeface="Raleway" pitchFamily="2" charset="0"/>
                </a:rPr>
                <a:t>6</a:t>
              </a:r>
              <a:endParaRPr lang="pt-BR" b="1" dirty="0">
                <a:solidFill>
                  <a:srgbClr val="003974"/>
                </a:solidFill>
                <a:latin typeface="Raleway" pitchFamily="2" charset="0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C90EC440-6910-F4B7-D634-CABED8F2304A}"/>
              </a:ext>
            </a:extLst>
          </p:cNvPr>
          <p:cNvGrpSpPr/>
          <p:nvPr/>
        </p:nvGrpSpPr>
        <p:grpSpPr>
          <a:xfrm>
            <a:off x="542476" y="3176371"/>
            <a:ext cx="981524" cy="981524"/>
            <a:chOff x="542476" y="3176371"/>
            <a:chExt cx="981524" cy="981524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3DB99C1-8D22-D5AF-F62F-F599A7CA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76" y="3176371"/>
              <a:ext cx="981524" cy="981524"/>
            </a:xfrm>
            <a:prstGeom prst="rect">
              <a:avLst/>
            </a:prstGeom>
          </p:spPr>
        </p:pic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2ECC541E-CB86-39E9-B0A8-F690AC50E1EB}"/>
                </a:ext>
              </a:extLst>
            </p:cNvPr>
            <p:cNvSpPr txBox="1"/>
            <p:nvPr/>
          </p:nvSpPr>
          <p:spPr>
            <a:xfrm>
              <a:off x="821634" y="3339744"/>
              <a:ext cx="331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3974"/>
                  </a:solidFill>
                  <a:latin typeface="Raleway" pitchFamily="2" charset="0"/>
                </a:rPr>
                <a:t>7</a:t>
              </a:r>
              <a:endParaRPr lang="pt-BR" b="1" dirty="0">
                <a:solidFill>
                  <a:srgbClr val="003974"/>
                </a:solidFill>
                <a:latin typeface="Raleway" pitchFamily="2" charset="0"/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2FE5323-70A4-38FC-23F8-842E30E99CC1}"/>
              </a:ext>
            </a:extLst>
          </p:cNvPr>
          <p:cNvGrpSpPr/>
          <p:nvPr/>
        </p:nvGrpSpPr>
        <p:grpSpPr>
          <a:xfrm>
            <a:off x="542476" y="4104934"/>
            <a:ext cx="981524" cy="981524"/>
            <a:chOff x="542476" y="4104934"/>
            <a:chExt cx="981524" cy="981524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D9733D9A-45F3-4E7A-6CF4-C550E520C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76" y="4104934"/>
              <a:ext cx="981524" cy="981524"/>
            </a:xfrm>
            <a:prstGeom prst="rect">
              <a:avLst/>
            </a:prstGeom>
          </p:spPr>
        </p:pic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F8EAB47-A30D-2251-643E-2E13A7896E2A}"/>
                </a:ext>
              </a:extLst>
            </p:cNvPr>
            <p:cNvSpPr txBox="1"/>
            <p:nvPr/>
          </p:nvSpPr>
          <p:spPr>
            <a:xfrm>
              <a:off x="800669" y="4297120"/>
              <a:ext cx="331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3974"/>
                  </a:solidFill>
                  <a:latin typeface="Raleway" pitchFamily="2" charset="0"/>
                </a:rPr>
                <a:t>8</a:t>
              </a:r>
              <a:endParaRPr lang="pt-BR" b="1" dirty="0">
                <a:solidFill>
                  <a:srgbClr val="003974"/>
                </a:solidFill>
                <a:latin typeface="Ralew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65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C32C49-3A4E-CABF-7952-E08BBB0DE1FA}"/>
              </a:ext>
            </a:extLst>
          </p:cNvPr>
          <p:cNvSpPr txBox="1"/>
          <p:nvPr/>
        </p:nvSpPr>
        <p:spPr>
          <a:xfrm>
            <a:off x="1715068" y="1576675"/>
            <a:ext cx="10105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Comparativo de Ofertas – Locados x Ofertados</a:t>
            </a:r>
            <a:endParaRPr lang="pt-BR" sz="24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8E3E09-5603-E5C5-A0A0-50AA6B10A840}"/>
              </a:ext>
            </a:extLst>
          </p:cNvPr>
          <p:cNvSpPr txBox="1"/>
          <p:nvPr/>
        </p:nvSpPr>
        <p:spPr>
          <a:xfrm>
            <a:off x="714754" y="547062"/>
            <a:ext cx="779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accent2"/>
                </a:solidFill>
                <a:latin typeface="Raleway" pitchFamily="2" charset="0"/>
              </a:rPr>
              <a:t>SUMÁRIO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A8340D-2935-09BE-EB49-8FD06483C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6" y="1316746"/>
            <a:ext cx="981524" cy="9815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204238A-D3A7-1CCE-228F-DDFB5C171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6" y="2220078"/>
            <a:ext cx="981524" cy="9815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3DB99C1-8D22-D5AF-F62F-F599A7CA7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6" y="3176371"/>
            <a:ext cx="981524" cy="98152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3146C0-64B2-37F7-AA53-73FEDFA5DCAF}"/>
              </a:ext>
            </a:extLst>
          </p:cNvPr>
          <p:cNvSpPr txBox="1"/>
          <p:nvPr/>
        </p:nvSpPr>
        <p:spPr>
          <a:xfrm>
            <a:off x="1715069" y="2505005"/>
            <a:ext cx="9509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IVL – Índice de velocidade de locação</a:t>
            </a:r>
            <a:endParaRPr lang="pt-BR" sz="24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A588A1-3F0E-ED33-01D6-FFB53B307F63}"/>
              </a:ext>
            </a:extLst>
          </p:cNvPr>
          <p:cNvSpPr txBox="1"/>
          <p:nvPr/>
        </p:nvSpPr>
        <p:spPr>
          <a:xfrm>
            <a:off x="1715069" y="3436300"/>
            <a:ext cx="7606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spc="300" dirty="0">
                <a:solidFill>
                  <a:srgbClr val="003974"/>
                </a:solidFill>
                <a:latin typeface="Raleway" pitchFamily="2" charset="0"/>
              </a:rPr>
              <a:t>IMV – Índice médio de vacância</a:t>
            </a:r>
            <a:endParaRPr lang="pt-BR" sz="24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E6802B-3879-4AB4-7975-B11A6A30B80C}"/>
              </a:ext>
            </a:extLst>
          </p:cNvPr>
          <p:cNvSpPr txBox="1"/>
          <p:nvPr/>
        </p:nvSpPr>
        <p:spPr>
          <a:xfrm>
            <a:off x="821635" y="1444153"/>
            <a:ext cx="33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3974"/>
                </a:solidFill>
                <a:latin typeface="Raleway" pitchFamily="2" charset="0"/>
              </a:rPr>
              <a:t>9</a:t>
            </a:r>
            <a:endParaRPr lang="pt-BR" b="1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D3BCC4-5504-36FD-EB00-7FD2E6DCA375}"/>
              </a:ext>
            </a:extLst>
          </p:cNvPr>
          <p:cNvSpPr txBox="1"/>
          <p:nvPr/>
        </p:nvSpPr>
        <p:spPr>
          <a:xfrm>
            <a:off x="735495" y="2391948"/>
            <a:ext cx="72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3974"/>
                </a:solidFill>
                <a:latin typeface="Raleway" pitchFamily="2" charset="0"/>
              </a:rPr>
              <a:t>10</a:t>
            </a:r>
            <a:endParaRPr lang="pt-BR" b="1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60C20B-9C6B-783D-8A58-E339AF4BFC35}"/>
              </a:ext>
            </a:extLst>
          </p:cNvPr>
          <p:cNvSpPr txBox="1"/>
          <p:nvPr/>
        </p:nvSpPr>
        <p:spPr>
          <a:xfrm>
            <a:off x="741258" y="3340038"/>
            <a:ext cx="72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3974"/>
                </a:solidFill>
                <a:latin typeface="Raleway" pitchFamily="2" charset="0"/>
              </a:rPr>
              <a:t>11</a:t>
            </a:r>
            <a:endParaRPr lang="pt-BR" b="1" dirty="0">
              <a:solidFill>
                <a:srgbClr val="003974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567EE1A-6D85-44B6-B0D6-E90E93ADA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822937"/>
              </p:ext>
            </p:extLst>
          </p:nvPr>
        </p:nvGraphicFramePr>
        <p:xfrm>
          <a:off x="5213665" y="1867156"/>
          <a:ext cx="6607274" cy="335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9432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BAIRROS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Valores Médios de Oferta Locação - Residencial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5B60FD-4833-4C9B-3CDA-F7739BBA23AE}"/>
              </a:ext>
            </a:extLst>
          </p:cNvPr>
          <p:cNvSpPr txBox="1"/>
          <p:nvPr/>
        </p:nvSpPr>
        <p:spPr>
          <a:xfrm>
            <a:off x="714754" y="1867156"/>
            <a:ext cx="43210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Em análise os valores médios por metro quadrado, praticados nos bairros com maior número de ofertas na capital do Rio de Janeiro.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974"/>
              </a:solidFill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A análise foi feita com uma base de mais de 6.362 ofertas e refere-se a apartamentos de 1 a 3 dormitórios.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974"/>
              </a:solidFill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Ao comparar o valor mais alto que se encontra no Ipanema (R$/m² 122,49) versus o valor mais baixo em Campo Grande (R$/m² 19,88), verifica-se uma diferença de -83%.</a:t>
            </a:r>
          </a:p>
        </p:txBody>
      </p:sp>
    </p:spTree>
    <p:extLst>
      <p:ext uri="{BB962C8B-B14F-4D97-AF65-F5344CB8AC3E}">
        <p14:creationId xmlns:p14="http://schemas.microsoft.com/office/powerpoint/2010/main" val="248685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B3CF5A0-DECB-4C9E-573C-6FB8E96ED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376503"/>
              </p:ext>
            </p:extLst>
          </p:nvPr>
        </p:nvGraphicFramePr>
        <p:xfrm>
          <a:off x="5367968" y="1549656"/>
          <a:ext cx="6243928" cy="332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7794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VACÂNCIA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Taxa de Vacância - Residencial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9DE059-88B5-66C1-A0E2-4F0DE2249FF0}"/>
              </a:ext>
            </a:extLst>
          </p:cNvPr>
          <p:cNvSpPr txBox="1"/>
          <p:nvPr/>
        </p:nvSpPr>
        <p:spPr>
          <a:xfrm>
            <a:off x="714754" y="1549656"/>
            <a:ext cx="4417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Ao lado, a taxa de vacância residencial de maio e dos meses anteriores.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974"/>
              </a:solidFill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Em maio, a taxa de vacância apresentou um aumento de 0,4 </a:t>
            </a:r>
            <a:r>
              <a:rPr lang="pt-BR" sz="1400" dirty="0" err="1">
                <a:solidFill>
                  <a:srgbClr val="003974"/>
                </a:solidFill>
                <a:latin typeface="Raleway" pitchFamily="2" charset="0"/>
              </a:rPr>
              <a:t>p.p</a:t>
            </a: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 em relação ao mês de março, chegando a 7,1%.</a:t>
            </a:r>
          </a:p>
          <a:p>
            <a:pPr algn="just"/>
            <a:endParaRPr lang="pt-BR" sz="1400" dirty="0">
              <a:solidFill>
                <a:srgbClr val="003974"/>
              </a:solidFill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A taxa de vacância mostra a quantidade de imóveis residenciais vagos, disponíveis para aluguel. Ou seja, a cada cem imóveis do mercado de locação, 7 estariam vagos, à espera do inquilino.</a:t>
            </a:r>
          </a:p>
        </p:txBody>
      </p:sp>
    </p:spTree>
    <p:extLst>
      <p:ext uri="{BB962C8B-B14F-4D97-AF65-F5344CB8AC3E}">
        <p14:creationId xmlns:p14="http://schemas.microsoft.com/office/powerpoint/2010/main" val="364348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7794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COMPARATIVO DE OFERTAS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Locação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F86F0C-5F4C-9D38-24D9-F85A9D5EDFBC}"/>
              </a:ext>
            </a:extLst>
          </p:cNvPr>
          <p:cNvSpPr txBox="1"/>
          <p:nvPr/>
        </p:nvSpPr>
        <p:spPr>
          <a:xfrm>
            <a:off x="714754" y="1867157"/>
            <a:ext cx="4678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Foram registradas </a:t>
            </a:r>
            <a:r>
              <a:rPr lang="pt-BR" sz="1400" dirty="0">
                <a:solidFill>
                  <a:srgbClr val="003974"/>
                </a:solidFill>
                <a:latin typeface="Raleway" pitchFamily="2" charset="0"/>
              </a:rPr>
              <a:t>6.362</a:t>
            </a: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 ofertas residenciais para locação no Rio de Janeiro.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974"/>
              </a:solidFill>
              <a:latin typeface="Raleway" panose="020B00030301010600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Deste universo, foi selecionado o bairro de Campo Grande para uma melhor análise, onde foram identificadas 201 ofertas de apartamentos (2% do total) distribuídas em 1, 2, 3  e 4 dormitórios.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974"/>
              </a:solidFill>
              <a:latin typeface="Raleway" panose="020B00030301010600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Ao lado, observa-se a média dos valores ofertados demonstrados por m². Evidencia-se também, a quantidade de ofertas, com destaque para 157 ofertas de 2 dormitórios (78% do total do bairro).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7196565-0483-A005-2914-D78C49FAEF10}"/>
              </a:ext>
            </a:extLst>
          </p:cNvPr>
          <p:cNvSpPr txBox="1"/>
          <p:nvPr/>
        </p:nvSpPr>
        <p:spPr>
          <a:xfrm>
            <a:off x="6421393" y="1358980"/>
            <a:ext cx="399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2060"/>
                </a:solidFill>
                <a:latin typeface="Raleway" pitchFamily="2" charset="0"/>
              </a:rPr>
              <a:t>COMPARATIVO DE OFERTAS | </a:t>
            </a:r>
            <a:r>
              <a:rPr lang="pt-BR" sz="1400" b="1" dirty="0">
                <a:solidFill>
                  <a:srgbClr val="002060"/>
                </a:solidFill>
                <a:latin typeface="Raleway" pitchFamily="2" charset="0"/>
              </a:rPr>
              <a:t>LOCAÇÃO</a:t>
            </a:r>
          </a:p>
          <a:p>
            <a:r>
              <a:rPr lang="pt-BR" sz="1400" dirty="0">
                <a:solidFill>
                  <a:srgbClr val="F1750F"/>
                </a:solidFill>
                <a:latin typeface="Raleway" pitchFamily="2" charset="0"/>
              </a:rPr>
              <a:t>Valores em R$/m²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D74CC4B-8A9D-F762-BE05-1C1AC332627C}"/>
              </a:ext>
            </a:extLst>
          </p:cNvPr>
          <p:cNvSpPr txBox="1"/>
          <p:nvPr/>
        </p:nvSpPr>
        <p:spPr>
          <a:xfrm>
            <a:off x="5661578" y="2040216"/>
            <a:ext cx="291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Raleway" pitchFamily="2" charset="0"/>
              </a:rPr>
              <a:t>Campo Grande</a:t>
            </a:r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E955B101-11B0-034D-1146-E2D97B28CFB4}"/>
              </a:ext>
            </a:extLst>
          </p:cNvPr>
          <p:cNvCxnSpPr>
            <a:cxnSpLocks/>
          </p:cNvCxnSpPr>
          <p:nvPr/>
        </p:nvCxnSpPr>
        <p:spPr>
          <a:xfrm>
            <a:off x="5563558" y="2322017"/>
            <a:ext cx="105737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3184747-974C-3875-DE50-ECDE82AF0A35}"/>
              </a:ext>
            </a:extLst>
          </p:cNvPr>
          <p:cNvSpPr txBox="1"/>
          <p:nvPr/>
        </p:nvSpPr>
        <p:spPr>
          <a:xfrm>
            <a:off x="6776940" y="5371612"/>
            <a:ext cx="520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 algn="just">
              <a:buFont typeface="Arial" panose="020B0604020202020204" pitchFamily="34" charset="0"/>
              <a:buChar char="•"/>
              <a:defRPr sz="1400">
                <a:solidFill>
                  <a:srgbClr val="003974"/>
                </a:solidFill>
                <a:latin typeface="Raleway" panose="020B0003030101060003" pitchFamily="34" charset="0"/>
              </a:defRPr>
            </a:lvl1pPr>
          </a:lstStyle>
          <a:p>
            <a:r>
              <a:rPr lang="pt-BR" sz="1200" dirty="0">
                <a:solidFill>
                  <a:srgbClr val="F1750F"/>
                </a:solidFill>
              </a:rPr>
              <a:t>Para saber informações detalhadas de cada bairro, entre em contato com a APSA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FDF8810-1654-0E33-E953-4690C9927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97306"/>
              </p:ext>
            </p:extLst>
          </p:nvPr>
        </p:nvGraphicFramePr>
        <p:xfrm>
          <a:off x="5550434" y="2545789"/>
          <a:ext cx="6270508" cy="2214464"/>
        </p:xfrm>
        <a:graphic>
          <a:graphicData uri="http://schemas.openxmlformats.org/drawingml/2006/table">
            <a:tbl>
              <a:tblPr/>
              <a:tblGrid>
                <a:gridCol w="1567627">
                  <a:extLst>
                    <a:ext uri="{9D8B030D-6E8A-4147-A177-3AD203B41FA5}">
                      <a16:colId xmlns:a16="http://schemas.microsoft.com/office/drawing/2014/main" val="3008893297"/>
                    </a:ext>
                  </a:extLst>
                </a:gridCol>
                <a:gridCol w="1567627">
                  <a:extLst>
                    <a:ext uri="{9D8B030D-6E8A-4147-A177-3AD203B41FA5}">
                      <a16:colId xmlns:a16="http://schemas.microsoft.com/office/drawing/2014/main" val="2904833690"/>
                    </a:ext>
                  </a:extLst>
                </a:gridCol>
                <a:gridCol w="1567627">
                  <a:extLst>
                    <a:ext uri="{9D8B030D-6E8A-4147-A177-3AD203B41FA5}">
                      <a16:colId xmlns:a16="http://schemas.microsoft.com/office/drawing/2014/main" val="1660771074"/>
                    </a:ext>
                  </a:extLst>
                </a:gridCol>
                <a:gridCol w="1567627">
                  <a:extLst>
                    <a:ext uri="{9D8B030D-6E8A-4147-A177-3AD203B41FA5}">
                      <a16:colId xmlns:a16="http://schemas.microsoft.com/office/drawing/2014/main" val="3804183966"/>
                    </a:ext>
                  </a:extLst>
                </a:gridCol>
              </a:tblGrid>
              <a:tr h="5536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18 unidades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157 unidades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24 unidades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2 unidades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579695"/>
                  </a:ext>
                </a:extLst>
              </a:tr>
              <a:tr h="5536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R$ 22,34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R$ 19,68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R$ 19,49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1750F"/>
                          </a:solidFill>
                          <a:effectLst/>
                          <a:latin typeface="Raleway" pitchFamily="2" charset="0"/>
                        </a:rPr>
                        <a:t>R$ 33,57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369230"/>
                  </a:ext>
                </a:extLst>
              </a:tr>
              <a:tr h="5536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F4E78"/>
                          </a:solidFill>
                          <a:effectLst/>
                          <a:latin typeface="Raleway" pitchFamily="2" charset="0"/>
                        </a:rPr>
                        <a:t>1 dormitório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F4E78"/>
                          </a:solidFill>
                          <a:effectLst/>
                          <a:latin typeface="Raleway" pitchFamily="2" charset="0"/>
                        </a:rPr>
                        <a:t>2 dormitórios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F4E78"/>
                          </a:solidFill>
                          <a:effectLst/>
                          <a:latin typeface="Raleway" pitchFamily="2" charset="0"/>
                        </a:rPr>
                        <a:t>3 dormitórios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F4E78"/>
                          </a:solidFill>
                          <a:effectLst/>
                          <a:latin typeface="Raleway" pitchFamily="2" charset="0"/>
                        </a:rPr>
                        <a:t>4 dormitórios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433349"/>
                  </a:ext>
                </a:extLst>
              </a:tr>
              <a:tr h="5536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42,39m²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53,04m²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83,42m²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142,5m²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5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54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28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7794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COMPARATIVO DE OFERTAS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Vendas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F86F0C-5F4C-9D38-24D9-F85A9D5EDFBC}"/>
              </a:ext>
            </a:extLst>
          </p:cNvPr>
          <p:cNvSpPr txBox="1"/>
          <p:nvPr/>
        </p:nvSpPr>
        <p:spPr>
          <a:xfrm>
            <a:off x="714754" y="1867156"/>
            <a:ext cx="38096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Foram registradas 196.784 ofertas de imóveis para venda, sendo que 93,6% correspondem à ofertas Residenciais, 5,1% a Comerciais e 1,9% a outros tipos de ofertas.</a:t>
            </a:r>
          </a:p>
          <a:p>
            <a:pPr algn="just"/>
            <a:endParaRPr lang="pt-BR" sz="1400" dirty="0">
              <a:solidFill>
                <a:srgbClr val="003974"/>
              </a:solidFill>
              <a:latin typeface="Raleway" panose="020B00030301010600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Após análise específica das ofertas residenciais de apartamentos no bairro da Barra da Tijuca, verifica-se o alto número de ofertas de imóveis residenciais para venda com 3 dormitórios chegando a 47% do total do bairro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6CDA6A-8905-85CA-AE00-0CAF6C20AE8D}"/>
              </a:ext>
            </a:extLst>
          </p:cNvPr>
          <p:cNvSpPr txBox="1"/>
          <p:nvPr/>
        </p:nvSpPr>
        <p:spPr>
          <a:xfrm rot="16200000">
            <a:off x="5644640" y="1735212"/>
            <a:ext cx="2482690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>
              <a:lnSpc>
                <a:spcPct val="150000"/>
              </a:lnSpc>
            </a:pPr>
            <a:r>
              <a:rPr lang="pt-BR" sz="1400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COMPARATIVO DE OFERTAS | </a:t>
            </a: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VENDAS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C49D8F5-E270-4FF0-BDB5-EF830747CD97}"/>
              </a:ext>
            </a:extLst>
          </p:cNvPr>
          <p:cNvCxnSpPr/>
          <p:nvPr/>
        </p:nvCxnSpPr>
        <p:spPr>
          <a:xfrm>
            <a:off x="7408874" y="1716648"/>
            <a:ext cx="1146412" cy="0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188A99E-ED32-8855-19D4-06A90780342A}"/>
              </a:ext>
            </a:extLst>
          </p:cNvPr>
          <p:cNvCxnSpPr>
            <a:cxnSpLocks/>
          </p:cNvCxnSpPr>
          <p:nvPr/>
        </p:nvCxnSpPr>
        <p:spPr>
          <a:xfrm flipH="1">
            <a:off x="8555287" y="635156"/>
            <a:ext cx="1201268" cy="1081492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5376484-85AA-4D40-EB76-5C980A807D39}"/>
              </a:ext>
            </a:extLst>
          </p:cNvPr>
          <p:cNvCxnSpPr/>
          <p:nvPr/>
        </p:nvCxnSpPr>
        <p:spPr>
          <a:xfrm>
            <a:off x="7806095" y="2856996"/>
            <a:ext cx="1146412" cy="0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61ACBA2-563E-4F63-6B03-3033A13F27DB}"/>
              </a:ext>
            </a:extLst>
          </p:cNvPr>
          <p:cNvCxnSpPr>
            <a:cxnSpLocks/>
          </p:cNvCxnSpPr>
          <p:nvPr/>
        </p:nvCxnSpPr>
        <p:spPr>
          <a:xfrm flipH="1">
            <a:off x="8952508" y="1775504"/>
            <a:ext cx="1201268" cy="1081492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F15CA5B-097F-1A04-547E-B26668DBF6FF}"/>
              </a:ext>
            </a:extLst>
          </p:cNvPr>
          <p:cNvCxnSpPr/>
          <p:nvPr/>
        </p:nvCxnSpPr>
        <p:spPr>
          <a:xfrm>
            <a:off x="8490758" y="4006815"/>
            <a:ext cx="1146412" cy="0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89143CC-5B0B-9E30-E693-82032FB3E580}"/>
              </a:ext>
            </a:extLst>
          </p:cNvPr>
          <p:cNvCxnSpPr>
            <a:cxnSpLocks/>
          </p:cNvCxnSpPr>
          <p:nvPr/>
        </p:nvCxnSpPr>
        <p:spPr>
          <a:xfrm flipH="1">
            <a:off x="9637171" y="2925323"/>
            <a:ext cx="1201268" cy="1081492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A7FA6F1-6C9B-12C7-58DE-4D8DA77B5261}"/>
              </a:ext>
            </a:extLst>
          </p:cNvPr>
          <p:cNvCxnSpPr/>
          <p:nvPr/>
        </p:nvCxnSpPr>
        <p:spPr>
          <a:xfrm>
            <a:off x="9012040" y="5137901"/>
            <a:ext cx="1146412" cy="0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F2BD8E5-3B0A-0AA7-CE70-D0083FE098D4}"/>
              </a:ext>
            </a:extLst>
          </p:cNvPr>
          <p:cNvCxnSpPr>
            <a:cxnSpLocks/>
          </p:cNvCxnSpPr>
          <p:nvPr/>
        </p:nvCxnSpPr>
        <p:spPr>
          <a:xfrm flipH="1">
            <a:off x="10158453" y="4056409"/>
            <a:ext cx="1201268" cy="1081492"/>
          </a:xfrm>
          <a:prstGeom prst="line">
            <a:avLst/>
          </a:prstGeom>
          <a:ln w="19050">
            <a:solidFill>
              <a:srgbClr val="F175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729061E-5D42-1361-1E14-7AAFFE3DF921}"/>
              </a:ext>
            </a:extLst>
          </p:cNvPr>
          <p:cNvSpPr txBox="1"/>
          <p:nvPr/>
        </p:nvSpPr>
        <p:spPr>
          <a:xfrm>
            <a:off x="8107680" y="1737059"/>
            <a:ext cx="644336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Imóveis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DD4704-BC4B-3DDD-3B5F-C38C1E68921C}"/>
              </a:ext>
            </a:extLst>
          </p:cNvPr>
          <p:cNvSpPr txBox="1"/>
          <p:nvPr/>
        </p:nvSpPr>
        <p:spPr>
          <a:xfrm>
            <a:off x="8508757" y="2859893"/>
            <a:ext cx="653961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Imóveis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C0F3770-FB46-5152-DF19-D0E9387DEE4C}"/>
              </a:ext>
            </a:extLst>
          </p:cNvPr>
          <p:cNvSpPr txBox="1"/>
          <p:nvPr/>
        </p:nvSpPr>
        <p:spPr>
          <a:xfrm>
            <a:off x="9201952" y="4012393"/>
            <a:ext cx="635876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Imóveis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805D403-EA08-A11C-DBC2-483FA47E2D86}"/>
              </a:ext>
            </a:extLst>
          </p:cNvPr>
          <p:cNvSpPr txBox="1"/>
          <p:nvPr/>
        </p:nvSpPr>
        <p:spPr>
          <a:xfrm>
            <a:off x="9637170" y="5148875"/>
            <a:ext cx="713720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Imóveis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B1E9437-7207-19F5-3F59-D34F366FDE90}"/>
              </a:ext>
            </a:extLst>
          </p:cNvPr>
          <p:cNvSpPr txBox="1"/>
          <p:nvPr/>
        </p:nvSpPr>
        <p:spPr>
          <a:xfrm>
            <a:off x="8697242" y="571523"/>
            <a:ext cx="1036657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1 DORMITÓRIO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8B70BE4-F7A0-5301-0782-8623EA03D222}"/>
              </a:ext>
            </a:extLst>
          </p:cNvPr>
          <p:cNvSpPr txBox="1"/>
          <p:nvPr/>
        </p:nvSpPr>
        <p:spPr>
          <a:xfrm>
            <a:off x="9074843" y="1680181"/>
            <a:ext cx="1117959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2 DORMITÓRIOS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2FE370C-9649-E531-5862-AEEFBFADE476}"/>
              </a:ext>
            </a:extLst>
          </p:cNvPr>
          <p:cNvSpPr txBox="1"/>
          <p:nvPr/>
        </p:nvSpPr>
        <p:spPr>
          <a:xfrm>
            <a:off x="9731938" y="2847582"/>
            <a:ext cx="1264038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baseline="30000" dirty="0">
                <a:solidFill>
                  <a:srgbClr val="F1750F"/>
                </a:solidFill>
                <a:latin typeface="Raleway" pitchFamily="2" charset="0"/>
              </a:rPr>
              <a:t>3 DORMITÓRIOS</a:t>
            </a:r>
            <a:endParaRPr lang="pt-BR" sz="1400" b="1" i="0" u="none" strike="noStrike" baseline="30000" dirty="0">
              <a:solidFill>
                <a:srgbClr val="F1750F"/>
              </a:solidFill>
              <a:latin typeface="Raleway" pitchFamily="2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F2C767F-4245-A302-2140-B15AA32B4F42}"/>
              </a:ext>
            </a:extLst>
          </p:cNvPr>
          <p:cNvSpPr txBox="1"/>
          <p:nvPr/>
        </p:nvSpPr>
        <p:spPr>
          <a:xfrm>
            <a:off x="10209818" y="4006815"/>
            <a:ext cx="1111330" cy="282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sz="1400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4 DORMITÓRIOS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5601A84-8262-44B2-9B13-5DB30A541240}"/>
              </a:ext>
            </a:extLst>
          </p:cNvPr>
          <p:cNvSpPr txBox="1"/>
          <p:nvPr/>
        </p:nvSpPr>
        <p:spPr>
          <a:xfrm>
            <a:off x="7297304" y="5541166"/>
            <a:ext cx="1696530" cy="3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>
              <a:lnSpc>
                <a:spcPct val="150000"/>
              </a:lnSpc>
            </a:pPr>
            <a:r>
              <a:rPr lang="pt-BR" b="1" i="0" u="none" strike="noStrike" baseline="30000" dirty="0">
                <a:solidFill>
                  <a:srgbClr val="F1750F"/>
                </a:solidFill>
                <a:latin typeface="Raleway" pitchFamily="2" charset="0"/>
              </a:rPr>
              <a:t>Barra da Tijuca</a:t>
            </a:r>
            <a:endParaRPr lang="pt-BR" sz="1400" b="1" i="0" u="none" strike="noStrike" baseline="30000" dirty="0">
              <a:solidFill>
                <a:srgbClr val="F1750F"/>
              </a:solidFill>
              <a:latin typeface="Raleway" pitchFamily="2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160D9E9-F395-BD81-A9D7-F57FDF7168F6}"/>
              </a:ext>
            </a:extLst>
          </p:cNvPr>
          <p:cNvSpPr txBox="1"/>
          <p:nvPr/>
        </p:nvSpPr>
        <p:spPr>
          <a:xfrm>
            <a:off x="6183246" y="606785"/>
            <a:ext cx="4812730" cy="457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5000" b="1" dirty="0">
                <a:solidFill>
                  <a:srgbClr val="F1750F"/>
                </a:solidFill>
                <a:latin typeface="Raleway" pitchFamily="2" charset="0"/>
              </a:rPr>
              <a:t>       943</a:t>
            </a:r>
          </a:p>
          <a:p>
            <a:pPr>
              <a:lnSpc>
                <a:spcPct val="150000"/>
              </a:lnSpc>
            </a:pPr>
            <a:r>
              <a:rPr lang="pt-BR" sz="5000" b="1" dirty="0">
                <a:solidFill>
                  <a:srgbClr val="F1750F"/>
                </a:solidFill>
                <a:latin typeface="Raleway" pitchFamily="2" charset="0"/>
              </a:rPr>
              <a:t>	   3098</a:t>
            </a:r>
          </a:p>
          <a:p>
            <a:pPr>
              <a:lnSpc>
                <a:spcPct val="150000"/>
              </a:lnSpc>
            </a:pPr>
            <a:r>
              <a:rPr lang="pt-BR" sz="5000" b="1">
                <a:solidFill>
                  <a:srgbClr val="F1750F"/>
                </a:solidFill>
                <a:latin typeface="Raleway" pitchFamily="2" charset="0"/>
              </a:rPr>
              <a:t>             4432</a:t>
            </a:r>
            <a:endParaRPr lang="pt-BR" sz="5000" b="1" dirty="0">
              <a:solidFill>
                <a:srgbClr val="F1750F"/>
              </a:solidFill>
              <a:latin typeface="Raleway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5000" b="1" dirty="0">
                <a:solidFill>
                  <a:srgbClr val="F1750F"/>
                </a:solidFill>
                <a:latin typeface="Raleway" pitchFamily="2" charset="0"/>
              </a:rPr>
              <a:t>                 3431</a:t>
            </a:r>
            <a:endParaRPr lang="pt-BR" sz="5000" b="1" dirty="0">
              <a:solidFill>
                <a:srgbClr val="00206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2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331DA3A-C075-865B-8D9F-9EE244E51FAF}"/>
              </a:ext>
            </a:extLst>
          </p:cNvPr>
          <p:cNvSpPr txBox="1"/>
          <p:nvPr/>
        </p:nvSpPr>
        <p:spPr>
          <a:xfrm>
            <a:off x="714754" y="547062"/>
            <a:ext cx="77940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spc="300" dirty="0">
                <a:solidFill>
                  <a:schemeClr val="accent2"/>
                </a:solidFill>
                <a:latin typeface="Raleway" pitchFamily="2" charset="0"/>
              </a:rPr>
              <a:t>COMPARATIVO</a:t>
            </a:r>
          </a:p>
          <a:p>
            <a:r>
              <a:rPr lang="pt-BR" sz="2500" b="1" spc="300" dirty="0">
                <a:solidFill>
                  <a:srgbClr val="003974"/>
                </a:solidFill>
                <a:latin typeface="Raleway" pitchFamily="2" charset="0"/>
              </a:rPr>
              <a:t>Locados x Ofertados</a:t>
            </a:r>
            <a:endParaRPr lang="pt-BR" sz="2500" b="1" u="sng" spc="300" dirty="0">
              <a:solidFill>
                <a:srgbClr val="003974"/>
              </a:solidFill>
              <a:latin typeface="Raleway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442797-B7A4-EBAA-19CD-906BEF2E1B64}"/>
              </a:ext>
            </a:extLst>
          </p:cNvPr>
          <p:cNvSpPr txBox="1"/>
          <p:nvPr/>
        </p:nvSpPr>
        <p:spPr>
          <a:xfrm>
            <a:off x="3483597" y="6097547"/>
            <a:ext cx="83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Este documento foi elaborado pela APSA. Todas as informações contidas neste documento poderão sofrer alterações sem aviso prévio. Os direitos autorais desta publicação pertencem à APSA e/ou sua licenciadora. © 2025. Todos os direitos reservados.</a:t>
            </a:r>
            <a:endParaRPr lang="pt-BR" sz="12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DBAD5D-11C4-FEB1-CE74-6C9B28459064}"/>
              </a:ext>
            </a:extLst>
          </p:cNvPr>
          <p:cNvSpPr txBox="1"/>
          <p:nvPr/>
        </p:nvSpPr>
        <p:spPr>
          <a:xfrm>
            <a:off x="714754" y="1867156"/>
            <a:ext cx="4731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974"/>
                </a:solidFill>
                <a:latin typeface="Raleway" panose="020B0003030101060003" pitchFamily="34" charset="0"/>
              </a:rPr>
              <a:t>Ao comparar os valores de aluguel de apartamentos já locados com os preços das ofertas atuais na Tijuca, observa-se que há diferença em todas as categorias de dormitórios. Os imóveis de 1, 2 dormitórios apresentam valores de aluguel ofertados 27,8% e 9,5% superiores aos valores locados pela APSA na região, e os imóveis de 3 dormitórios apresentam valores 4,1% inferiores aos locados.</a:t>
            </a: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274D1788-6672-9512-E621-42A0DA50DF81}"/>
              </a:ext>
            </a:extLst>
          </p:cNvPr>
          <p:cNvSpPr/>
          <p:nvPr/>
        </p:nvSpPr>
        <p:spPr>
          <a:xfrm>
            <a:off x="9274781" y="2891267"/>
            <a:ext cx="144000" cy="1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F1750F"/>
              </a:solidFill>
              <a:latin typeface="Raleway" pitchFamily="2" charset="0"/>
            </a:endParaRPr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id="{C80F8749-2B5A-3D80-233B-E4F8B5E6F27A}"/>
              </a:ext>
            </a:extLst>
          </p:cNvPr>
          <p:cNvSpPr/>
          <p:nvPr/>
        </p:nvSpPr>
        <p:spPr>
          <a:xfrm>
            <a:off x="7545797" y="557323"/>
            <a:ext cx="144000" cy="10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F1750F"/>
              </a:solidFill>
              <a:latin typeface="Raleway" pitchFamily="2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AC98D2EF-ED1E-0F38-BB5B-844A3F25D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63104"/>
              </p:ext>
            </p:extLst>
          </p:nvPr>
        </p:nvGraphicFramePr>
        <p:xfrm>
          <a:off x="5829782" y="602248"/>
          <a:ext cx="5457650" cy="45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98AB6A-FB29-C19A-D222-4DD1B163C4E3}"/>
              </a:ext>
            </a:extLst>
          </p:cNvPr>
          <p:cNvSpPr txBox="1"/>
          <p:nvPr/>
        </p:nvSpPr>
        <p:spPr>
          <a:xfrm>
            <a:off x="9976669" y="1173497"/>
            <a:ext cx="554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Raleway" pitchFamily="2" charset="0"/>
              </a:rPr>
              <a:t>27,8%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C451A60-C0B4-E0D3-12D6-BE0C67B67ADC}"/>
              </a:ext>
            </a:extLst>
          </p:cNvPr>
          <p:cNvSpPr txBox="1"/>
          <p:nvPr/>
        </p:nvSpPr>
        <p:spPr>
          <a:xfrm>
            <a:off x="9757505" y="2323757"/>
            <a:ext cx="642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Raleway" pitchFamily="2" charset="0"/>
              </a:rPr>
              <a:t>9,5%</a:t>
            </a: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89791C-2BB4-8531-D88B-FD4BA9D215E2}"/>
              </a:ext>
            </a:extLst>
          </p:cNvPr>
          <p:cNvSpPr/>
          <p:nvPr/>
        </p:nvSpPr>
        <p:spPr>
          <a:xfrm rot="10800000">
            <a:off x="9567889" y="3570140"/>
            <a:ext cx="144000" cy="1234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F1750F"/>
              </a:solidFill>
              <a:latin typeface="Raleway" pitchFamily="2" charset="0"/>
            </a:endParaRPr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id="{D008B0D2-2CC5-5EA3-C00A-71A5BEBD8FB9}"/>
              </a:ext>
            </a:extLst>
          </p:cNvPr>
          <p:cNvSpPr/>
          <p:nvPr/>
        </p:nvSpPr>
        <p:spPr>
          <a:xfrm>
            <a:off x="9669122" y="2383363"/>
            <a:ext cx="144000" cy="1234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F1750F"/>
              </a:solidFill>
              <a:latin typeface="Raleway" pitchFamily="2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5CAE39E-05A3-2AC3-2ED8-92669E893788}"/>
              </a:ext>
            </a:extLst>
          </p:cNvPr>
          <p:cNvSpPr txBox="1"/>
          <p:nvPr/>
        </p:nvSpPr>
        <p:spPr>
          <a:xfrm>
            <a:off x="9669122" y="3491582"/>
            <a:ext cx="752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Raleway" pitchFamily="2" charset="0"/>
              </a:rPr>
              <a:t>-4,1%</a:t>
            </a:r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63141ED-7F27-58E0-DB84-BEC8AEEE459D}"/>
              </a:ext>
            </a:extLst>
          </p:cNvPr>
          <p:cNvSpPr/>
          <p:nvPr/>
        </p:nvSpPr>
        <p:spPr>
          <a:xfrm>
            <a:off x="9884560" y="1264613"/>
            <a:ext cx="144000" cy="1234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>
              <a:solidFill>
                <a:srgbClr val="F1750F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5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15327</TotalTime>
  <Words>1374</Words>
  <Application>Microsoft Office PowerPoint</Application>
  <PresentationFormat>Widescreen</PresentationFormat>
  <Paragraphs>130</Paragraphs>
  <Slides>13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Raleway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Alves</dc:creator>
  <cp:lastModifiedBy>Gabriel Araujo</cp:lastModifiedBy>
  <cp:revision>159</cp:revision>
  <cp:lastPrinted>2024-06-25T15:12:19Z</cp:lastPrinted>
  <dcterms:created xsi:type="dcterms:W3CDTF">2023-05-03T19:39:26Z</dcterms:created>
  <dcterms:modified xsi:type="dcterms:W3CDTF">2025-06-30T18:39:02Z</dcterms:modified>
</cp:coreProperties>
</file>