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60" r:id="rId4"/>
    <p:sldId id="263" r:id="rId5"/>
    <p:sldId id="272" r:id="rId6"/>
    <p:sldId id="276" r:id="rId7"/>
    <p:sldId id="267" r:id="rId8"/>
    <p:sldId id="269" r:id="rId9"/>
    <p:sldId id="275" r:id="rId10"/>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9804" autoAdjust="0"/>
  </p:normalViewPr>
  <p:slideViewPr>
    <p:cSldViewPr snapToGrid="0">
      <p:cViewPr varScale="1">
        <p:scale>
          <a:sx n="74" d="100"/>
          <a:sy n="74" d="100"/>
        </p:scale>
        <p:origin x="103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briel.Araujo\Downloads\Dinamica%20R$m&#178;%20RJ%20-%20Alugueis%20Mai-%206-%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briel.Araujo\Downloads\Vendas%20Mai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62553592007166192"/>
        </c:manualLayout>
      </c:layout>
      <c:barChart>
        <c:barDir val="col"/>
        <c:grouping val="clustered"/>
        <c:varyColors val="0"/>
        <c:ser>
          <c:idx val="0"/>
          <c:order val="0"/>
          <c:tx>
            <c:strRef>
              <c:f>'TOP10'!$E$1</c:f>
              <c:strCache>
                <c:ptCount val="1"/>
                <c:pt idx="0">
                  <c:v>Média de m2</c:v>
                </c:pt>
              </c:strCache>
            </c:strRef>
          </c:tx>
          <c:spPr>
            <a:solidFill>
              <a:schemeClr val="accent1">
                <a:lumMod val="50000"/>
              </a:schemeClr>
            </a:solidFill>
            <a:ln>
              <a:noFill/>
            </a:ln>
            <a:effectLst/>
          </c:spPr>
          <c:invertIfNegative val="0"/>
          <c:dLbls>
            <c:numFmt formatCode="&quot;R$&quot;\ #,##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'TOP10'!$N$2:$N$11</c:f>
              <c:strCache>
                <c:ptCount val="10"/>
                <c:pt idx="0">
                  <c:v>São José</c:v>
                </c:pt>
                <c:pt idx="1">
                  <c:v>Parnamirim</c:v>
                </c:pt>
                <c:pt idx="2">
                  <c:v>Pina</c:v>
                </c:pt>
                <c:pt idx="3">
                  <c:v>Tamarineira</c:v>
                </c:pt>
                <c:pt idx="4">
                  <c:v>Boa Viagem</c:v>
                </c:pt>
                <c:pt idx="5">
                  <c:v>Graças</c:v>
                </c:pt>
                <c:pt idx="6">
                  <c:v>Imbiribeira</c:v>
                </c:pt>
                <c:pt idx="7">
                  <c:v>Torre</c:v>
                </c:pt>
                <c:pt idx="8">
                  <c:v>Madalena</c:v>
                </c:pt>
                <c:pt idx="9">
                  <c:v>Espinheiro</c:v>
                </c:pt>
              </c:strCache>
            </c:strRef>
          </c:cat>
          <c:val>
            <c:numRef>
              <c:f>'TOP10'!$Q$2:$Q$11</c:f>
              <c:numCache>
                <c:formatCode>0.00</c:formatCode>
                <c:ptCount val="10"/>
                <c:pt idx="0">
                  <c:v>96.59760670434639</c:v>
                </c:pt>
                <c:pt idx="1">
                  <c:v>83.980829488230867</c:v>
                </c:pt>
                <c:pt idx="2">
                  <c:v>83.906234314852753</c:v>
                </c:pt>
                <c:pt idx="3">
                  <c:v>69.549580271486988</c:v>
                </c:pt>
                <c:pt idx="4">
                  <c:v>66.12114081671443</c:v>
                </c:pt>
                <c:pt idx="5">
                  <c:v>61.271727212030072</c:v>
                </c:pt>
                <c:pt idx="6">
                  <c:v>60.242485477146957</c:v>
                </c:pt>
                <c:pt idx="7">
                  <c:v>58.786747980623332</c:v>
                </c:pt>
                <c:pt idx="8">
                  <c:v>58.468101436026423</c:v>
                </c:pt>
                <c:pt idx="9">
                  <c:v>56.341697453918577</c:v>
                </c:pt>
              </c:numCache>
            </c:numRef>
          </c:val>
          <c:extLst>
            <c:ext xmlns:c16="http://schemas.microsoft.com/office/drawing/2014/chart" uri="{C3380CC4-5D6E-409C-BE32-E72D297353CC}">
              <c16:uniqueId val="{00000000-2D1C-4222-9B55-E4972F04ABA3}"/>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0.00"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26496102462825E-2"/>
          <c:y val="4.504960769265539E-2"/>
          <c:w val="0.95741023108684242"/>
          <c:h val="0.62553592007166192"/>
        </c:manualLayout>
      </c:layout>
      <c:barChart>
        <c:barDir val="col"/>
        <c:grouping val="clustered"/>
        <c:varyColors val="0"/>
        <c:ser>
          <c:idx val="0"/>
          <c:order val="0"/>
          <c:tx>
            <c:strRef>
              <c:f>'TOP 10'!$F$1</c:f>
              <c:strCache>
                <c:ptCount val="1"/>
                <c:pt idx="0">
                  <c:v>Média de m2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1750F"/>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10'!$N$2:$N$11</c:f>
              <c:strCache>
                <c:ptCount val="10"/>
                <c:pt idx="0">
                  <c:v>Pina</c:v>
                </c:pt>
                <c:pt idx="1">
                  <c:v>Parnamirim</c:v>
                </c:pt>
                <c:pt idx="2">
                  <c:v>Rosarinho</c:v>
                </c:pt>
                <c:pt idx="3">
                  <c:v>Boa Viagem</c:v>
                </c:pt>
                <c:pt idx="4">
                  <c:v>Madalena</c:v>
                </c:pt>
                <c:pt idx="5">
                  <c:v>Casa Amarela</c:v>
                </c:pt>
                <c:pt idx="6">
                  <c:v>Graças</c:v>
                </c:pt>
                <c:pt idx="7">
                  <c:v>Encruzilhada</c:v>
                </c:pt>
                <c:pt idx="8">
                  <c:v>Imbiribeira</c:v>
                </c:pt>
                <c:pt idx="9">
                  <c:v>Espinheiro</c:v>
                </c:pt>
              </c:strCache>
            </c:strRef>
          </c:cat>
          <c:val>
            <c:numRef>
              <c:f>'TOP 10'!$R$2:$R$11</c:f>
              <c:numCache>
                <c:formatCode>_-"R$"\ * #,##0_-;\-"R$"\ * #,##0_-;_-"R$"\ * "-"??_-;_-@_-</c:formatCode>
                <c:ptCount val="10"/>
                <c:pt idx="0">
                  <c:v>13027.945671614592</c:v>
                </c:pt>
                <c:pt idx="1">
                  <c:v>10212.853440001347</c:v>
                </c:pt>
                <c:pt idx="2">
                  <c:v>9639.5092758897899</c:v>
                </c:pt>
                <c:pt idx="3">
                  <c:v>9381.3945212476447</c:v>
                </c:pt>
                <c:pt idx="4">
                  <c:v>8844.922766132735</c:v>
                </c:pt>
                <c:pt idx="5">
                  <c:v>7934.8482297481742</c:v>
                </c:pt>
                <c:pt idx="6">
                  <c:v>7851.2636981032847</c:v>
                </c:pt>
                <c:pt idx="7">
                  <c:v>7833.4655029994037</c:v>
                </c:pt>
                <c:pt idx="8">
                  <c:v>7577.7556524628399</c:v>
                </c:pt>
                <c:pt idx="9">
                  <c:v>6877.8418599770448</c:v>
                </c:pt>
              </c:numCache>
            </c:numRef>
          </c:val>
          <c:extLst>
            <c:ext xmlns:c16="http://schemas.microsoft.com/office/drawing/2014/chart" uri="{C3380CC4-5D6E-409C-BE32-E72D297353CC}">
              <c16:uniqueId val="{00000000-785C-4CF4-A0D3-7ACFB7069A27}"/>
            </c:ext>
          </c:extLst>
        </c:ser>
        <c:dLbls>
          <c:showLegendKey val="0"/>
          <c:showVal val="0"/>
          <c:showCatName val="0"/>
          <c:showSerName val="0"/>
          <c:showPercent val="0"/>
          <c:showBubbleSize val="0"/>
        </c:dLbls>
        <c:gapWidth val="219"/>
        <c:overlap val="-27"/>
        <c:axId val="724893368"/>
        <c:axId val="724894808"/>
      </c:barChart>
      <c:catAx>
        <c:axId val="72489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F1750F"/>
                </a:solidFill>
                <a:latin typeface="+mn-lt"/>
                <a:ea typeface="+mn-ea"/>
                <a:cs typeface="+mn-cs"/>
              </a:defRPr>
            </a:pPr>
            <a:endParaRPr lang="pt-BR"/>
          </a:p>
        </c:txPr>
        <c:crossAx val="724894808"/>
        <c:crosses val="autoZero"/>
        <c:auto val="1"/>
        <c:lblAlgn val="ctr"/>
        <c:lblOffset val="100"/>
        <c:noMultiLvlLbl val="0"/>
      </c:catAx>
      <c:valAx>
        <c:axId val="724894808"/>
        <c:scaling>
          <c:orientation val="minMax"/>
        </c:scaling>
        <c:delete val="1"/>
        <c:axPos val="l"/>
        <c:numFmt formatCode="_-&quot;R$&quot;\ * #,##0_-;\-&quot;R$&quot;\ * #,##0_-;_-&quot;R$&quot;\ * &quot;-&quot;??_-;_-@_-" sourceLinked="1"/>
        <c:majorTickMark val="none"/>
        <c:minorTickMark val="none"/>
        <c:tickLblPos val="nextTo"/>
        <c:crossAx val="72489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003974"/>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6E24B89-B859-419E-B3BF-4DEBD19D9E15}" type="datetimeFigureOut">
              <a:rPr lang="pt-BR" smtClean="0"/>
              <a:t>30/06/2025</a:t>
            </a:fld>
            <a:endParaRPr lang="pt-BR"/>
          </a:p>
        </p:txBody>
      </p:sp>
      <p:sp>
        <p:nvSpPr>
          <p:cNvPr id="4" name="Espaço Reservado para Imagem de Sli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090605E-AE62-4E14-AE69-E22F3131D3D5}" type="slidenum">
              <a:rPr lang="pt-BR" smtClean="0"/>
              <a:t>‹nº›</a:t>
            </a:fld>
            <a:endParaRPr lang="pt-BR"/>
          </a:p>
        </p:txBody>
      </p:sp>
    </p:spTree>
    <p:extLst>
      <p:ext uri="{BB962C8B-B14F-4D97-AF65-F5344CB8AC3E}">
        <p14:creationId xmlns:p14="http://schemas.microsoft.com/office/powerpoint/2010/main" val="372128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090605E-AE62-4E14-AE69-E22F3131D3D5}" type="slidenum">
              <a:rPr lang="pt-BR" smtClean="0"/>
              <a:t>4</a:t>
            </a:fld>
            <a:endParaRPr lang="pt-BR"/>
          </a:p>
        </p:txBody>
      </p:sp>
    </p:spTree>
    <p:extLst>
      <p:ext uri="{BB962C8B-B14F-4D97-AF65-F5344CB8AC3E}">
        <p14:creationId xmlns:p14="http://schemas.microsoft.com/office/powerpoint/2010/main" val="101899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F214C-D133-E3F4-EF81-9ED157BB838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4E31FA6-5347-5707-DC1F-A187C0D92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73BCF62-209F-CC98-68B1-407646E218A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35FC3B26-6899-8C5F-CE9D-39C9266AF8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F6C27E-E5CC-0A80-8877-8330E06100D5}"/>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90017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BB64F-6103-1E6F-CB8A-5BDC5E7A6ED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2BF6937-8339-DBBA-787E-68B8502F8A1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BEB481-8550-9159-01B5-C49A868BCF53}"/>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BC6E6AA-7468-6074-3FB6-56B11F74BB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570EBF-A79A-C66F-055E-573EB5D2F2B7}"/>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40223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6B4A82-CA71-4955-D518-6E2B657A824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7952F5E-4191-6D06-10E3-F341C2F91D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82120F-E20D-D6FB-31AF-43C78D075AC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B05BB25F-CBC6-40CE-37BF-B0289827E1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024AE4-96B2-2C8A-9ACC-4D0659D7130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46956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62FB2-FC22-A9CC-D26F-98F641CB7D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6AA5FD4-D490-EB98-4324-47E7482B2F5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6184C3F-7DA8-6DBF-D4F7-9966344FB85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D30FEDAC-2F71-56C3-C862-F0F387B652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368454F-C4BC-2C63-1907-76129354FC10}"/>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93608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C7866-0722-3D70-9EEA-C2A7EC6C3D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F455454-F021-8598-F561-7F1905AD0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7B93A18-1EC2-EA48-7D5F-EF7FA815288D}"/>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991C0B12-9E67-4391-BA3F-E21D63959F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161B95-CB80-C3E6-1A8D-D7D55EF95BE6}"/>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43637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1BA38-B792-7C97-4975-65EDDC51DC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45E4A7-D942-43B4-CDF7-342743B6C4E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027256D-5920-A083-2163-6D725414155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881D119-CF07-AEF5-156D-D7604061264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3882CBE4-B9A6-771D-D186-CBF1F13B53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EDBDC0-7C7E-1CEA-7006-56769A1EF2D3}"/>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2368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E9C7-9C31-EBEE-339F-57BA1155B27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8E3B5B-FD55-66C1-14D2-4E3C9B25F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1A6AEEE-7AB3-825F-31F8-14772285E30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0F5E46D-959B-B90C-CCF4-0E6B97D05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4E19573-8010-0D35-2ECD-2810B892EE1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A488ED9-E4FE-E942-B795-2D39CB7DFB5C}"/>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8" name="Espaço Reservado para Rodapé 7">
            <a:extLst>
              <a:ext uri="{FF2B5EF4-FFF2-40B4-BE49-F238E27FC236}">
                <a16:creationId xmlns:a16="http://schemas.microsoft.com/office/drawing/2014/main" id="{470DCB45-8F22-2FA5-6B33-0319BB9E49E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EB6B73A-0378-75D2-B1C7-05A0138C060D}"/>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125723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A66C3-4EF9-77E2-2B17-621AE01DCD4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8F2E6D0-59F6-217B-3CA5-A9D282E4B155}"/>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4" name="Espaço Reservado para Rodapé 3">
            <a:extLst>
              <a:ext uri="{FF2B5EF4-FFF2-40B4-BE49-F238E27FC236}">
                <a16:creationId xmlns:a16="http://schemas.microsoft.com/office/drawing/2014/main" id="{45869FB4-7A22-415D-8291-EFEE7DDF56E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6DCEFAD-C884-8D99-12E0-C5065D151131}"/>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398424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0BBE1B-2488-1BEE-3246-F5CFD2536C7F}"/>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3" name="Espaço Reservado para Rodapé 2">
            <a:extLst>
              <a:ext uri="{FF2B5EF4-FFF2-40B4-BE49-F238E27FC236}">
                <a16:creationId xmlns:a16="http://schemas.microsoft.com/office/drawing/2014/main" id="{BD8BD949-CF92-413E-220C-05981818C23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012BCFB-6E15-98FC-F7F8-4A0AD0DCF64F}"/>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246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C9213-9382-B34B-8F29-2ECCDE23B9B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6E34F5F-F053-063D-1063-EC4939A5E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0B08187-0DEA-1013-7A71-780D16B7A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070057-6247-D650-D3C4-3A44E40DA6B8}"/>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5ED2697F-77B2-203B-9046-5F5292BCD18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D2596CE-94B4-031B-5392-20FA38C3F039}"/>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28749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6753E-E2DC-F7A8-4F5B-C7C1642A957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F85FAE-C2AF-C26A-6EBD-6521644BB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1255738-39DF-1A69-C0B9-40D4B0F8B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6A9525D-7507-818B-8DE8-0B17B2D84854}"/>
              </a:ext>
            </a:extLst>
          </p:cNvPr>
          <p:cNvSpPr>
            <a:spLocks noGrp="1"/>
          </p:cNvSpPr>
          <p:nvPr>
            <p:ph type="dt" sz="half" idx="10"/>
          </p:nvPr>
        </p:nvSpPr>
        <p:spPr/>
        <p:txBody>
          <a:bodyPr/>
          <a:lstStyle/>
          <a:p>
            <a:fld id="{1F907A9A-76E3-4A25-B8F9-9B3A41B344DA}" type="datetimeFigureOut">
              <a:rPr lang="pt-BR" smtClean="0"/>
              <a:t>30/06/2025</a:t>
            </a:fld>
            <a:endParaRPr lang="pt-BR"/>
          </a:p>
        </p:txBody>
      </p:sp>
      <p:sp>
        <p:nvSpPr>
          <p:cNvPr id="6" name="Espaço Reservado para Rodapé 5">
            <a:extLst>
              <a:ext uri="{FF2B5EF4-FFF2-40B4-BE49-F238E27FC236}">
                <a16:creationId xmlns:a16="http://schemas.microsoft.com/office/drawing/2014/main" id="{40327714-DDD6-EEE9-8135-507C3A038B6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7C6ABC-90FB-E44E-39ED-CBDE56D5BD0C}"/>
              </a:ext>
            </a:extLst>
          </p:cNvPr>
          <p:cNvSpPr>
            <a:spLocks noGrp="1"/>
          </p:cNvSpPr>
          <p:nvPr>
            <p:ph type="sldNum" sz="quarter" idx="12"/>
          </p:nvPr>
        </p:nvSpPr>
        <p:spPr/>
        <p:txBody>
          <a:bodyPr/>
          <a:lstStyle/>
          <a:p>
            <a:fld id="{67DEC446-E701-4DA9-9FDA-D7062EB7CE2E}" type="slidenum">
              <a:rPr lang="pt-BR" smtClean="0"/>
              <a:t>‹nº›</a:t>
            </a:fld>
            <a:endParaRPr lang="pt-BR"/>
          </a:p>
        </p:txBody>
      </p:sp>
    </p:spTree>
    <p:extLst>
      <p:ext uri="{BB962C8B-B14F-4D97-AF65-F5344CB8AC3E}">
        <p14:creationId xmlns:p14="http://schemas.microsoft.com/office/powerpoint/2010/main" val="80164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D5F1B18-7E4C-053C-66CE-5F9D9D5CD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936C430-200C-F09E-4F53-C4A072370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D8A6CB-A155-4BEC-98BD-D7B04DE1B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7A9A-76E3-4A25-B8F9-9B3A41B344DA}" type="datetimeFigureOut">
              <a:rPr lang="pt-BR" smtClean="0"/>
              <a:t>30/06/2025</a:t>
            </a:fld>
            <a:endParaRPr lang="pt-BR"/>
          </a:p>
        </p:txBody>
      </p:sp>
      <p:sp>
        <p:nvSpPr>
          <p:cNvPr id="5" name="Espaço Reservado para Rodapé 4">
            <a:extLst>
              <a:ext uri="{FF2B5EF4-FFF2-40B4-BE49-F238E27FC236}">
                <a16:creationId xmlns:a16="http://schemas.microsoft.com/office/drawing/2014/main" id="{EE29A7F6-A141-3E3F-8478-A36B38E7C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3AF32A1-BB00-8138-F865-4704E5FC1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EC446-E701-4DA9-9FDA-D7062EB7CE2E}" type="slidenum">
              <a:rPr lang="pt-BR" smtClean="0"/>
              <a:t>‹nº›</a:t>
            </a:fld>
            <a:endParaRPr lang="pt-BR"/>
          </a:p>
        </p:txBody>
      </p:sp>
    </p:spTree>
    <p:extLst>
      <p:ext uri="{BB962C8B-B14F-4D97-AF65-F5344CB8AC3E}">
        <p14:creationId xmlns:p14="http://schemas.microsoft.com/office/powerpoint/2010/main" val="399540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37CD316-0171-7806-30B5-EFDC2C01A7F8}"/>
              </a:ext>
            </a:extLst>
          </p:cNvPr>
          <p:cNvSpPr txBox="1"/>
          <p:nvPr/>
        </p:nvSpPr>
        <p:spPr>
          <a:xfrm>
            <a:off x="2040835" y="5102087"/>
            <a:ext cx="4055165" cy="584775"/>
          </a:xfrm>
          <a:prstGeom prst="rect">
            <a:avLst/>
          </a:prstGeom>
          <a:noFill/>
        </p:spPr>
        <p:txBody>
          <a:bodyPr wrap="square" rtlCol="0">
            <a:spAutoFit/>
          </a:bodyPr>
          <a:lstStyle/>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RECIFE | JUNHO 2025</a:t>
            </a:r>
          </a:p>
          <a:p>
            <a:r>
              <a:rPr lang="pt-BR" sz="1600" spc="200" dirty="0">
                <a:solidFill>
                  <a:schemeClr val="bg1"/>
                </a:solidFill>
                <a:latin typeface="Tahoma" panose="020B0604030504040204" pitchFamily="34" charset="0"/>
                <a:ea typeface="Tahoma" panose="020B0604030504040204" pitchFamily="34" charset="0"/>
                <a:cs typeface="Tahoma" panose="020B0604030504040204" pitchFamily="34" charset="0"/>
              </a:rPr>
              <a:t>ANO 7 – </a:t>
            </a:r>
            <a:r>
              <a:rPr lang="pt-BR" sz="1600" b="1" spc="200" dirty="0">
                <a:solidFill>
                  <a:schemeClr val="bg1"/>
                </a:solidFill>
                <a:latin typeface="Tahoma" panose="020B0604030504040204" pitchFamily="34" charset="0"/>
                <a:ea typeface="Tahoma" panose="020B0604030504040204" pitchFamily="34" charset="0"/>
                <a:cs typeface="Tahoma" panose="020B0604030504040204" pitchFamily="34" charset="0"/>
              </a:rPr>
              <a:t>EDIÇÃO 80</a:t>
            </a:r>
          </a:p>
        </p:txBody>
      </p:sp>
    </p:spTree>
    <p:extLst>
      <p:ext uri="{BB962C8B-B14F-4D97-AF65-F5344CB8AC3E}">
        <p14:creationId xmlns:p14="http://schemas.microsoft.com/office/powerpoint/2010/main" val="34699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3669127" y="866471"/>
            <a:ext cx="4442671" cy="707886"/>
          </a:xfrm>
          <a:prstGeom prst="rect">
            <a:avLst/>
          </a:prstGeom>
          <a:noFill/>
        </p:spPr>
        <p:txBody>
          <a:bodyPr wrap="square" rtlCol="0">
            <a:spAutoFit/>
          </a:bodyPr>
          <a:lstStyle/>
          <a:p>
            <a:pPr algn="ctr"/>
            <a:r>
              <a:rPr lang="pt-BR" sz="4000" b="1" spc="300" dirty="0">
                <a:solidFill>
                  <a:schemeClr val="accent2"/>
                </a:solidFill>
                <a:latin typeface="Raleway" pitchFamily="2" charset="0"/>
              </a:rPr>
              <a:t>A APSA</a:t>
            </a:r>
            <a:endParaRPr lang="pt-BR" sz="4000" b="1" u="sng" spc="300" dirty="0">
              <a:solidFill>
                <a:schemeClr val="accent2"/>
              </a:solidFill>
              <a:latin typeface="Raleway" pitchFamily="2" charset="0"/>
            </a:endParaRPr>
          </a:p>
        </p:txBody>
      </p:sp>
      <p:sp>
        <p:nvSpPr>
          <p:cNvPr id="5" name="CaixaDeTexto 4">
            <a:extLst>
              <a:ext uri="{FF2B5EF4-FFF2-40B4-BE49-F238E27FC236}">
                <a16:creationId xmlns:a16="http://schemas.microsoft.com/office/drawing/2014/main" id="{325E02DE-0A44-BDCB-8091-33EE85ABF0C2}"/>
              </a:ext>
            </a:extLst>
          </p:cNvPr>
          <p:cNvSpPr txBox="1"/>
          <p:nvPr/>
        </p:nvSpPr>
        <p:spPr>
          <a:xfrm>
            <a:off x="0" y="1636869"/>
            <a:ext cx="12192000" cy="584775"/>
          </a:xfrm>
          <a:prstGeom prst="rect">
            <a:avLst/>
          </a:prstGeom>
          <a:noFill/>
        </p:spPr>
        <p:txBody>
          <a:bodyPr wrap="square" rtlCol="0">
            <a:spAutoFit/>
          </a:bodyPr>
          <a:lstStyle/>
          <a:p>
            <a:pPr algn="ctr"/>
            <a:r>
              <a:rPr lang="pt-BR" sz="3200" b="1" dirty="0">
                <a:solidFill>
                  <a:schemeClr val="accent5">
                    <a:lumMod val="75000"/>
                  </a:schemeClr>
                </a:solidFill>
                <a:latin typeface="Raleway" panose="020B0503030101060003" pitchFamily="34" charset="77"/>
              </a:rPr>
              <a:t>Somos referência em viver bem!</a:t>
            </a: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190842" y="2490705"/>
            <a:ext cx="9810315" cy="1647887"/>
          </a:xfrm>
          <a:prstGeom prst="rect">
            <a:avLst/>
          </a:prstGeom>
          <a:noFill/>
        </p:spPr>
        <p:txBody>
          <a:bodyPr wrap="square">
            <a:spAutoFit/>
          </a:bodyPr>
          <a:lstStyle/>
          <a:p>
            <a:pPr algn="ctr">
              <a:lnSpc>
                <a:spcPct val="107000"/>
              </a:lnSpc>
              <a:spcAft>
                <a:spcPts val="800"/>
              </a:spcAft>
            </a:pPr>
            <a:r>
              <a:rPr lang="pt-BR" sz="2400" b="0" i="0" dirty="0">
                <a:solidFill>
                  <a:srgbClr val="003974"/>
                </a:solidFill>
                <a:effectLst/>
                <a:latin typeface="Raleway" pitchFamily="2" charset="0"/>
              </a:rPr>
              <a:t>Com presença nas cidades do Rio de Janeiro, Belo Horizonte, São Paulo, Brasília, Recife, Salvador, Fortaleza e Maceió, a APSA é referência em gestão de propriedades urbanas do Brasil, levando solidez e eficiência aos nossos clientes há mais de 90 anos.</a:t>
            </a:r>
            <a:endParaRPr lang="pt-BR" sz="2400" dirty="0">
              <a:solidFill>
                <a:srgbClr val="003974"/>
              </a:solidFill>
              <a:effectLst/>
              <a:latin typeface="Ralew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1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7" name="CaixaDeTexto 6">
            <a:extLst>
              <a:ext uri="{FF2B5EF4-FFF2-40B4-BE49-F238E27FC236}">
                <a16:creationId xmlns:a16="http://schemas.microsoft.com/office/drawing/2014/main" id="{6CC32C49-3A4E-CABF-7952-E08BBB0DE1FA}"/>
              </a:ext>
            </a:extLst>
          </p:cNvPr>
          <p:cNvSpPr txBox="1"/>
          <p:nvPr/>
        </p:nvSpPr>
        <p:spPr>
          <a:xfrm>
            <a:off x="1715069" y="1576675"/>
            <a:ext cx="7606750"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Locação</a:t>
            </a:r>
          </a:p>
        </p:txBody>
      </p:sp>
      <p:sp>
        <p:nvSpPr>
          <p:cNvPr id="2" name="CaixaDeTexto 1">
            <a:extLst>
              <a:ext uri="{FF2B5EF4-FFF2-40B4-BE49-F238E27FC236}">
                <a16:creationId xmlns:a16="http://schemas.microsoft.com/office/drawing/2014/main" id="{D98E3E09-5603-E5C5-A0A0-50AA6B10A840}"/>
              </a:ext>
            </a:extLst>
          </p:cNvPr>
          <p:cNvSpPr txBox="1"/>
          <p:nvPr/>
        </p:nvSpPr>
        <p:spPr>
          <a:xfrm>
            <a:off x="714754" y="547062"/>
            <a:ext cx="7794003" cy="646331"/>
          </a:xfrm>
          <a:prstGeom prst="rect">
            <a:avLst/>
          </a:prstGeom>
          <a:noFill/>
        </p:spPr>
        <p:txBody>
          <a:bodyPr wrap="square" rtlCol="0">
            <a:spAutoFit/>
          </a:bodyPr>
          <a:lstStyle/>
          <a:p>
            <a:r>
              <a:rPr lang="pt-BR" sz="3600" b="1" spc="300" dirty="0">
                <a:solidFill>
                  <a:schemeClr val="accent2"/>
                </a:solidFill>
                <a:latin typeface="Raleway" pitchFamily="2" charset="0"/>
              </a:rPr>
              <a:t>SUMÁRIO</a:t>
            </a:r>
          </a:p>
        </p:txBody>
      </p:sp>
      <p:sp>
        <p:nvSpPr>
          <p:cNvPr id="13" name="CaixaDeTexto 12">
            <a:extLst>
              <a:ext uri="{FF2B5EF4-FFF2-40B4-BE49-F238E27FC236}">
                <a16:creationId xmlns:a16="http://schemas.microsoft.com/office/drawing/2014/main" id="{3FD0E36E-160F-3E7A-BF78-CC4E47D8CA1A}"/>
              </a:ext>
            </a:extLst>
          </p:cNvPr>
          <p:cNvSpPr txBox="1"/>
          <p:nvPr/>
        </p:nvSpPr>
        <p:spPr>
          <a:xfrm>
            <a:off x="1715069" y="4324442"/>
            <a:ext cx="7606750"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Vendas</a:t>
            </a:r>
          </a:p>
        </p:txBody>
      </p:sp>
      <p:sp>
        <p:nvSpPr>
          <p:cNvPr id="14" name="CaixaDeTexto 13">
            <a:extLst>
              <a:ext uri="{FF2B5EF4-FFF2-40B4-BE49-F238E27FC236}">
                <a16:creationId xmlns:a16="http://schemas.microsoft.com/office/drawing/2014/main" id="{5F3146C0-64B2-37F7-AA53-73FEDFA5DCAF}"/>
              </a:ext>
            </a:extLst>
          </p:cNvPr>
          <p:cNvSpPr txBox="1"/>
          <p:nvPr/>
        </p:nvSpPr>
        <p:spPr>
          <a:xfrm>
            <a:off x="1715069" y="2505005"/>
            <a:ext cx="7606750" cy="461665"/>
          </a:xfrm>
          <a:prstGeom prst="rect">
            <a:avLst/>
          </a:prstGeom>
          <a:noFill/>
        </p:spPr>
        <p:txBody>
          <a:bodyPr wrap="square">
            <a:spAutoFit/>
          </a:bodyPr>
          <a:lstStyle/>
          <a:p>
            <a:r>
              <a:rPr lang="pt-BR" sz="2400" b="1" spc="300" dirty="0">
                <a:solidFill>
                  <a:srgbClr val="003974"/>
                </a:solidFill>
                <a:latin typeface="Raleway" pitchFamily="2" charset="0"/>
              </a:rPr>
              <a:t>Comparativo de Ofertas – Locação</a:t>
            </a:r>
          </a:p>
        </p:txBody>
      </p:sp>
      <p:sp>
        <p:nvSpPr>
          <p:cNvPr id="15" name="CaixaDeTexto 14">
            <a:extLst>
              <a:ext uri="{FF2B5EF4-FFF2-40B4-BE49-F238E27FC236}">
                <a16:creationId xmlns:a16="http://schemas.microsoft.com/office/drawing/2014/main" id="{58A588A1-3F0E-ED33-01D6-FFB53B307F63}"/>
              </a:ext>
            </a:extLst>
          </p:cNvPr>
          <p:cNvSpPr txBox="1"/>
          <p:nvPr/>
        </p:nvSpPr>
        <p:spPr>
          <a:xfrm>
            <a:off x="1715069" y="3436300"/>
            <a:ext cx="7606750" cy="461665"/>
          </a:xfrm>
          <a:prstGeom prst="rect">
            <a:avLst/>
          </a:prstGeom>
          <a:noFill/>
        </p:spPr>
        <p:txBody>
          <a:bodyPr wrap="square">
            <a:spAutoFit/>
          </a:bodyPr>
          <a:lstStyle/>
          <a:p>
            <a:r>
              <a:rPr lang="pt-BR" sz="2400" b="1" spc="300" dirty="0">
                <a:solidFill>
                  <a:srgbClr val="003974"/>
                </a:solidFill>
                <a:latin typeface="Raleway" pitchFamily="2" charset="0"/>
              </a:rPr>
              <a:t>Bairros - Valores Médios Vendas</a:t>
            </a:r>
          </a:p>
        </p:txBody>
      </p:sp>
      <p:grpSp>
        <p:nvGrpSpPr>
          <p:cNvPr id="19" name="Agrupar 18">
            <a:extLst>
              <a:ext uri="{FF2B5EF4-FFF2-40B4-BE49-F238E27FC236}">
                <a16:creationId xmlns:a16="http://schemas.microsoft.com/office/drawing/2014/main" id="{9D1410E1-E4A2-BA76-8BA0-BA0DAAB63553}"/>
              </a:ext>
            </a:extLst>
          </p:cNvPr>
          <p:cNvGrpSpPr/>
          <p:nvPr/>
        </p:nvGrpSpPr>
        <p:grpSpPr>
          <a:xfrm>
            <a:off x="542476" y="1316746"/>
            <a:ext cx="981524" cy="981524"/>
            <a:chOff x="542476" y="1316746"/>
            <a:chExt cx="981524" cy="981524"/>
          </a:xfrm>
        </p:grpSpPr>
        <p:pic>
          <p:nvPicPr>
            <p:cNvPr id="8" name="Imagem 7">
              <a:extLst>
                <a:ext uri="{FF2B5EF4-FFF2-40B4-BE49-F238E27FC236}">
                  <a16:creationId xmlns:a16="http://schemas.microsoft.com/office/drawing/2014/main" id="{97A8340D-2935-09BE-EB49-8FD06483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1316746"/>
              <a:ext cx="981524" cy="981524"/>
            </a:xfrm>
            <a:prstGeom prst="rect">
              <a:avLst/>
            </a:prstGeom>
          </p:spPr>
        </p:pic>
        <p:sp>
          <p:nvSpPr>
            <p:cNvPr id="16" name="CaixaDeTexto 15">
              <a:extLst>
                <a:ext uri="{FF2B5EF4-FFF2-40B4-BE49-F238E27FC236}">
                  <a16:creationId xmlns:a16="http://schemas.microsoft.com/office/drawing/2014/main" id="{33B8CDFD-BA49-7093-334B-00094634591C}"/>
                </a:ext>
              </a:extLst>
            </p:cNvPr>
            <p:cNvSpPr txBox="1"/>
            <p:nvPr/>
          </p:nvSpPr>
          <p:spPr>
            <a:xfrm>
              <a:off x="821635" y="1444153"/>
              <a:ext cx="331305" cy="584775"/>
            </a:xfrm>
            <a:prstGeom prst="rect">
              <a:avLst/>
            </a:prstGeom>
            <a:noFill/>
          </p:spPr>
          <p:txBody>
            <a:bodyPr wrap="square" rtlCol="0">
              <a:spAutoFit/>
            </a:bodyPr>
            <a:lstStyle/>
            <a:p>
              <a:r>
                <a:rPr lang="pt-BR" sz="3200" b="1" dirty="0">
                  <a:solidFill>
                    <a:srgbClr val="003974"/>
                  </a:solidFill>
                  <a:latin typeface="Raleway" pitchFamily="2" charset="0"/>
                </a:rPr>
                <a:t>4</a:t>
              </a:r>
              <a:endParaRPr lang="pt-BR" b="1" dirty="0">
                <a:solidFill>
                  <a:srgbClr val="003974"/>
                </a:solidFill>
                <a:latin typeface="Raleway" pitchFamily="2" charset="0"/>
              </a:endParaRPr>
            </a:p>
          </p:txBody>
        </p:sp>
      </p:grpSp>
      <p:grpSp>
        <p:nvGrpSpPr>
          <p:cNvPr id="18" name="Agrupar 17">
            <a:extLst>
              <a:ext uri="{FF2B5EF4-FFF2-40B4-BE49-F238E27FC236}">
                <a16:creationId xmlns:a16="http://schemas.microsoft.com/office/drawing/2014/main" id="{74E9538A-785A-8AC9-476E-1B2BD623EB2D}"/>
              </a:ext>
            </a:extLst>
          </p:cNvPr>
          <p:cNvGrpSpPr/>
          <p:nvPr/>
        </p:nvGrpSpPr>
        <p:grpSpPr>
          <a:xfrm>
            <a:off x="542476" y="2220078"/>
            <a:ext cx="981524" cy="981524"/>
            <a:chOff x="542476" y="2220078"/>
            <a:chExt cx="981524" cy="981524"/>
          </a:xfrm>
        </p:grpSpPr>
        <p:pic>
          <p:nvPicPr>
            <p:cNvPr id="9" name="Imagem 8">
              <a:extLst>
                <a:ext uri="{FF2B5EF4-FFF2-40B4-BE49-F238E27FC236}">
                  <a16:creationId xmlns:a16="http://schemas.microsoft.com/office/drawing/2014/main" id="{2204238A-D3A7-1CCE-228F-DDFB5C17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2220078"/>
              <a:ext cx="981524" cy="981524"/>
            </a:xfrm>
            <a:prstGeom prst="rect">
              <a:avLst/>
            </a:prstGeom>
          </p:spPr>
        </p:pic>
        <p:sp>
          <p:nvSpPr>
            <p:cNvPr id="17" name="CaixaDeTexto 16">
              <a:extLst>
                <a:ext uri="{FF2B5EF4-FFF2-40B4-BE49-F238E27FC236}">
                  <a16:creationId xmlns:a16="http://schemas.microsoft.com/office/drawing/2014/main" id="{166EDE8D-727A-8E3B-8B4A-F071C86048EB}"/>
                </a:ext>
              </a:extLst>
            </p:cNvPr>
            <p:cNvSpPr txBox="1"/>
            <p:nvPr/>
          </p:nvSpPr>
          <p:spPr>
            <a:xfrm>
              <a:off x="821634" y="2346213"/>
              <a:ext cx="331305" cy="584775"/>
            </a:xfrm>
            <a:prstGeom prst="rect">
              <a:avLst/>
            </a:prstGeom>
            <a:noFill/>
          </p:spPr>
          <p:txBody>
            <a:bodyPr wrap="square" rtlCol="0">
              <a:spAutoFit/>
            </a:bodyPr>
            <a:lstStyle/>
            <a:p>
              <a:r>
                <a:rPr lang="pt-BR" sz="3200" b="1" dirty="0">
                  <a:solidFill>
                    <a:srgbClr val="003974"/>
                  </a:solidFill>
                  <a:latin typeface="Raleway" pitchFamily="2" charset="0"/>
                </a:rPr>
                <a:t>5</a:t>
              </a:r>
              <a:endParaRPr lang="pt-BR" b="1" dirty="0">
                <a:solidFill>
                  <a:srgbClr val="003974"/>
                </a:solidFill>
                <a:latin typeface="Raleway" pitchFamily="2" charset="0"/>
              </a:endParaRPr>
            </a:p>
          </p:txBody>
        </p:sp>
      </p:grpSp>
      <p:grpSp>
        <p:nvGrpSpPr>
          <p:cNvPr id="21" name="Agrupar 20">
            <a:extLst>
              <a:ext uri="{FF2B5EF4-FFF2-40B4-BE49-F238E27FC236}">
                <a16:creationId xmlns:a16="http://schemas.microsoft.com/office/drawing/2014/main" id="{C90EC440-6910-F4B7-D634-CABED8F2304A}"/>
              </a:ext>
            </a:extLst>
          </p:cNvPr>
          <p:cNvGrpSpPr/>
          <p:nvPr/>
        </p:nvGrpSpPr>
        <p:grpSpPr>
          <a:xfrm>
            <a:off x="542476" y="3176371"/>
            <a:ext cx="981524" cy="981524"/>
            <a:chOff x="542476" y="3176371"/>
            <a:chExt cx="981524" cy="981524"/>
          </a:xfrm>
        </p:grpSpPr>
        <p:pic>
          <p:nvPicPr>
            <p:cNvPr id="10" name="Imagem 9">
              <a:extLst>
                <a:ext uri="{FF2B5EF4-FFF2-40B4-BE49-F238E27FC236}">
                  <a16:creationId xmlns:a16="http://schemas.microsoft.com/office/drawing/2014/main" id="{A3DB99C1-8D22-D5AF-F62F-F599A7CA7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3176371"/>
              <a:ext cx="981524" cy="981524"/>
            </a:xfrm>
            <a:prstGeom prst="rect">
              <a:avLst/>
            </a:prstGeom>
          </p:spPr>
        </p:pic>
        <p:sp>
          <p:nvSpPr>
            <p:cNvPr id="20" name="CaixaDeTexto 19">
              <a:extLst>
                <a:ext uri="{FF2B5EF4-FFF2-40B4-BE49-F238E27FC236}">
                  <a16:creationId xmlns:a16="http://schemas.microsoft.com/office/drawing/2014/main" id="{2ECC541E-CB86-39E9-B0A8-F690AC50E1EB}"/>
                </a:ext>
              </a:extLst>
            </p:cNvPr>
            <p:cNvSpPr txBox="1"/>
            <p:nvPr/>
          </p:nvSpPr>
          <p:spPr>
            <a:xfrm>
              <a:off x="821634" y="3339744"/>
              <a:ext cx="331305" cy="584775"/>
            </a:xfrm>
            <a:prstGeom prst="rect">
              <a:avLst/>
            </a:prstGeom>
            <a:noFill/>
          </p:spPr>
          <p:txBody>
            <a:bodyPr wrap="square" rtlCol="0">
              <a:spAutoFit/>
            </a:bodyPr>
            <a:lstStyle/>
            <a:p>
              <a:r>
                <a:rPr lang="pt-BR" sz="3200" b="1" dirty="0">
                  <a:solidFill>
                    <a:srgbClr val="003974"/>
                  </a:solidFill>
                  <a:latin typeface="Raleway" pitchFamily="2" charset="0"/>
                </a:rPr>
                <a:t>6</a:t>
              </a:r>
              <a:endParaRPr lang="pt-BR" b="1" dirty="0">
                <a:solidFill>
                  <a:srgbClr val="003974"/>
                </a:solidFill>
                <a:latin typeface="Raleway" pitchFamily="2" charset="0"/>
              </a:endParaRPr>
            </a:p>
          </p:txBody>
        </p:sp>
      </p:grpSp>
      <p:grpSp>
        <p:nvGrpSpPr>
          <p:cNvPr id="23" name="Agrupar 22">
            <a:extLst>
              <a:ext uri="{FF2B5EF4-FFF2-40B4-BE49-F238E27FC236}">
                <a16:creationId xmlns:a16="http://schemas.microsoft.com/office/drawing/2014/main" id="{72FE5323-70A4-38FC-23F8-842E30E99CC1}"/>
              </a:ext>
            </a:extLst>
          </p:cNvPr>
          <p:cNvGrpSpPr/>
          <p:nvPr/>
        </p:nvGrpSpPr>
        <p:grpSpPr>
          <a:xfrm>
            <a:off x="542476" y="4104934"/>
            <a:ext cx="981524" cy="981524"/>
            <a:chOff x="542476" y="4104934"/>
            <a:chExt cx="981524" cy="981524"/>
          </a:xfrm>
        </p:grpSpPr>
        <p:pic>
          <p:nvPicPr>
            <p:cNvPr id="11" name="Imagem 10">
              <a:extLst>
                <a:ext uri="{FF2B5EF4-FFF2-40B4-BE49-F238E27FC236}">
                  <a16:creationId xmlns:a16="http://schemas.microsoft.com/office/drawing/2014/main" id="{D9733D9A-45F3-4E7A-6CF4-C550E520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76" y="4104934"/>
              <a:ext cx="981524" cy="981524"/>
            </a:xfrm>
            <a:prstGeom prst="rect">
              <a:avLst/>
            </a:prstGeom>
          </p:spPr>
        </p:pic>
        <p:sp>
          <p:nvSpPr>
            <p:cNvPr id="22" name="CaixaDeTexto 21">
              <a:extLst>
                <a:ext uri="{FF2B5EF4-FFF2-40B4-BE49-F238E27FC236}">
                  <a16:creationId xmlns:a16="http://schemas.microsoft.com/office/drawing/2014/main" id="{1F8EAB47-A30D-2251-643E-2E13A7896E2A}"/>
                </a:ext>
              </a:extLst>
            </p:cNvPr>
            <p:cNvSpPr txBox="1"/>
            <p:nvPr/>
          </p:nvSpPr>
          <p:spPr>
            <a:xfrm>
              <a:off x="800669" y="4297120"/>
              <a:ext cx="331305" cy="584775"/>
            </a:xfrm>
            <a:prstGeom prst="rect">
              <a:avLst/>
            </a:prstGeom>
            <a:noFill/>
          </p:spPr>
          <p:txBody>
            <a:bodyPr wrap="square" rtlCol="0">
              <a:spAutoFit/>
            </a:bodyPr>
            <a:lstStyle/>
            <a:p>
              <a:r>
                <a:rPr lang="pt-BR" sz="3200" b="1" dirty="0">
                  <a:solidFill>
                    <a:srgbClr val="003974"/>
                  </a:solidFill>
                  <a:latin typeface="Raleway" pitchFamily="2" charset="0"/>
                </a:rPr>
                <a:t>7</a:t>
              </a:r>
              <a:endParaRPr lang="pt-BR" b="1" dirty="0">
                <a:solidFill>
                  <a:srgbClr val="003974"/>
                </a:solidFill>
                <a:latin typeface="Raleway" pitchFamily="2" charset="0"/>
              </a:endParaRPr>
            </a:p>
          </p:txBody>
        </p:sp>
      </p:grpSp>
    </p:spTree>
    <p:extLst>
      <p:ext uri="{BB962C8B-B14F-4D97-AF65-F5344CB8AC3E}">
        <p14:creationId xmlns:p14="http://schemas.microsoft.com/office/powerpoint/2010/main" val="33756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1AE03E12-29A5-4B82-9D5F-84835EB7132B}"/>
              </a:ext>
            </a:extLst>
          </p:cNvPr>
          <p:cNvGraphicFramePr>
            <a:graphicFrameLocks/>
          </p:cNvGraphicFramePr>
          <p:nvPr>
            <p:extLst>
              <p:ext uri="{D42A27DB-BD31-4B8C-83A1-F6EECF244321}">
                <p14:modId xmlns:p14="http://schemas.microsoft.com/office/powerpoint/2010/main" val="3397174547"/>
              </p:ext>
            </p:extLst>
          </p:nvPr>
        </p:nvGraphicFramePr>
        <p:xfrm>
          <a:off x="5283254" y="1867155"/>
          <a:ext cx="6537685" cy="3248977"/>
        </p:xfrm>
        <a:graphic>
          <a:graphicData uri="http://schemas.openxmlformats.org/drawingml/2006/chart">
            <c:chart xmlns:c="http://schemas.openxmlformats.org/drawingml/2006/chart" xmlns:r="http://schemas.openxmlformats.org/officeDocument/2006/relationships" r:id="rId4"/>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 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714754" y="1867156"/>
            <a:ext cx="4321071" cy="2677656"/>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Em análise, os valores médios por metro quadrado, praticados nos bairros com maior número de ofertas em Recife.</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uma base em </a:t>
            </a:r>
            <a:r>
              <a:rPr lang="pt-BR" sz="1400" dirty="0">
                <a:solidFill>
                  <a:srgbClr val="003974"/>
                </a:solidFill>
                <a:latin typeface="Raleway" panose="020B0003030101060003" pitchFamily="34" charset="0"/>
              </a:rPr>
              <a:t>3.930</a:t>
            </a:r>
            <a:r>
              <a:rPr lang="pt-BR" sz="1400" dirty="0">
                <a:solidFill>
                  <a:srgbClr val="003974"/>
                </a:solidFill>
                <a:latin typeface="Raleway" pitchFamily="2" charset="0"/>
              </a:rPr>
              <a:t> ofertas e refere-se a apartamentos de 1 a 4 dormitórios.</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Ao comparar o valor mais alto que se encontra em São José (R$/m² 96,60) versus o valor mais baixo em Espinheiro (R$/m² 56,34), verifica-se uma diferença de -41,6%.</a:t>
            </a:r>
          </a:p>
        </p:txBody>
      </p:sp>
    </p:spTree>
    <p:extLst>
      <p:ext uri="{BB962C8B-B14F-4D97-AF65-F5344CB8AC3E}">
        <p14:creationId xmlns:p14="http://schemas.microsoft.com/office/powerpoint/2010/main" val="248685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Locação</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706827" y="1849499"/>
            <a:ext cx="4588188" cy="2893100"/>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3.930 ofertas de apartamentos de 1 a 4 dormitórios para locação em Recife.</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Deste universo, foi selecionado o bairro de Graças para uma melhor análise, onde foram identificadas 127 ofertas (3,2% do total) distribuídas em 1, 2, 3 e 4 dormitórios.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No gráfico, observa-se a média dos valores ofertados demonstrados por m². Evidencia-se também, a quantidade de ofertas, com destaque para 51 ofertas de 1 dormitório (40% do total do bairro).</a:t>
            </a:r>
          </a:p>
        </p:txBody>
      </p:sp>
      <p:sp>
        <p:nvSpPr>
          <p:cNvPr id="2" name="CaixaDeTexto 1">
            <a:extLst>
              <a:ext uri="{FF2B5EF4-FFF2-40B4-BE49-F238E27FC236}">
                <a16:creationId xmlns:a16="http://schemas.microsoft.com/office/drawing/2014/main" id="{5AE37618-78F2-9F81-ED0D-840D8E07F887}"/>
              </a:ext>
            </a:extLst>
          </p:cNvPr>
          <p:cNvSpPr txBox="1"/>
          <p:nvPr/>
        </p:nvSpPr>
        <p:spPr>
          <a:xfrm>
            <a:off x="6421393" y="1358980"/>
            <a:ext cx="3993338" cy="523220"/>
          </a:xfrm>
          <a:prstGeom prst="rect">
            <a:avLst/>
          </a:prstGeom>
          <a:noFill/>
        </p:spPr>
        <p:txBody>
          <a:bodyPr wrap="square" rtlCol="0">
            <a:spAutoFit/>
          </a:bodyPr>
          <a:lstStyle/>
          <a:p>
            <a:r>
              <a:rPr lang="pt-BR" sz="1400" dirty="0">
                <a:solidFill>
                  <a:srgbClr val="002060"/>
                </a:solidFill>
                <a:latin typeface="Raleway" pitchFamily="2" charset="0"/>
              </a:rPr>
              <a:t>COMPARATIVO DE OFERTAS | </a:t>
            </a:r>
            <a:r>
              <a:rPr lang="pt-BR" sz="1400" b="1" dirty="0">
                <a:solidFill>
                  <a:srgbClr val="002060"/>
                </a:solidFill>
                <a:latin typeface="Raleway" pitchFamily="2" charset="0"/>
              </a:rPr>
              <a:t>LOCAÇÃO</a:t>
            </a:r>
          </a:p>
          <a:p>
            <a:r>
              <a:rPr lang="pt-BR" sz="1400" dirty="0">
                <a:solidFill>
                  <a:srgbClr val="F1750F"/>
                </a:solidFill>
                <a:latin typeface="Raleway" pitchFamily="2" charset="0"/>
              </a:rPr>
              <a:t>Valores em R$/m²</a:t>
            </a:r>
          </a:p>
        </p:txBody>
      </p:sp>
      <p:sp>
        <p:nvSpPr>
          <p:cNvPr id="7" name="CaixaDeTexto 6">
            <a:extLst>
              <a:ext uri="{FF2B5EF4-FFF2-40B4-BE49-F238E27FC236}">
                <a16:creationId xmlns:a16="http://schemas.microsoft.com/office/drawing/2014/main" id="{842E5428-F83E-3E18-CFCA-F56D9C47424A}"/>
              </a:ext>
            </a:extLst>
          </p:cNvPr>
          <p:cNvSpPr txBox="1"/>
          <p:nvPr/>
        </p:nvSpPr>
        <p:spPr>
          <a:xfrm>
            <a:off x="5671103" y="2040216"/>
            <a:ext cx="1318645" cy="307777"/>
          </a:xfrm>
          <a:prstGeom prst="rect">
            <a:avLst/>
          </a:prstGeom>
          <a:noFill/>
        </p:spPr>
        <p:txBody>
          <a:bodyPr wrap="square" rtlCol="0">
            <a:spAutoFit/>
          </a:bodyPr>
          <a:lstStyle/>
          <a:p>
            <a:r>
              <a:rPr lang="pt-BR" sz="1400" b="1" dirty="0">
                <a:solidFill>
                  <a:srgbClr val="002060"/>
                </a:solidFill>
                <a:latin typeface="Raleway" pitchFamily="2" charset="0"/>
              </a:rPr>
              <a:t>GRAÇAS</a:t>
            </a:r>
          </a:p>
        </p:txBody>
      </p:sp>
      <p:cxnSp>
        <p:nvCxnSpPr>
          <p:cNvPr id="8" name="Conector reto 7">
            <a:extLst>
              <a:ext uri="{FF2B5EF4-FFF2-40B4-BE49-F238E27FC236}">
                <a16:creationId xmlns:a16="http://schemas.microsoft.com/office/drawing/2014/main" id="{5CB42457-4D13-8107-F18A-DDAC773FAB17}"/>
              </a:ext>
            </a:extLst>
          </p:cNvPr>
          <p:cNvCxnSpPr/>
          <p:nvPr/>
        </p:nvCxnSpPr>
        <p:spPr>
          <a:xfrm>
            <a:off x="5563558" y="2322017"/>
            <a:ext cx="142619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DF5B7B0E-4B77-0EB1-AA9D-D38994A28BBA}"/>
              </a:ext>
            </a:extLst>
          </p:cNvPr>
          <p:cNvSpPr txBox="1"/>
          <p:nvPr/>
        </p:nvSpPr>
        <p:spPr>
          <a:xfrm>
            <a:off x="6776940" y="5371612"/>
            <a:ext cx="5200467" cy="461665"/>
          </a:xfrm>
          <a:prstGeom prst="rect">
            <a:avLst/>
          </a:prstGeom>
          <a:noFill/>
        </p:spPr>
        <p:txBody>
          <a:bodyPr wrap="square" rtlCol="0">
            <a:spAutoFit/>
          </a:bodyPr>
          <a:lstStyle>
            <a:defPPr>
              <a:defRPr lang="pt-BR"/>
            </a:defPPr>
            <a:lvl1pPr marL="285750" indent="-285750" algn="just">
              <a:buFont typeface="Arial" panose="020B0604020202020204" pitchFamily="34" charset="0"/>
              <a:buChar char="•"/>
              <a:defRPr sz="1400">
                <a:solidFill>
                  <a:srgbClr val="003974"/>
                </a:solidFill>
                <a:latin typeface="Raleway" panose="020B0003030101060003" pitchFamily="34" charset="0"/>
              </a:defRPr>
            </a:lvl1pPr>
          </a:lstStyle>
          <a:p>
            <a:r>
              <a:rPr lang="pt-BR" sz="1200" dirty="0">
                <a:solidFill>
                  <a:srgbClr val="F1750F"/>
                </a:solidFill>
              </a:rPr>
              <a:t>Para saber informações detalhadas de cada bairro, entre em contato com a APSA</a:t>
            </a:r>
          </a:p>
        </p:txBody>
      </p:sp>
      <p:graphicFrame>
        <p:nvGraphicFramePr>
          <p:cNvPr id="3" name="Tabela 2">
            <a:extLst>
              <a:ext uri="{FF2B5EF4-FFF2-40B4-BE49-F238E27FC236}">
                <a16:creationId xmlns:a16="http://schemas.microsoft.com/office/drawing/2014/main" id="{C5F378C7-3504-4857-CE19-1265F366A21C}"/>
              </a:ext>
            </a:extLst>
          </p:cNvPr>
          <p:cNvGraphicFramePr>
            <a:graphicFrameLocks noGrp="1"/>
          </p:cNvGraphicFramePr>
          <p:nvPr>
            <p:extLst>
              <p:ext uri="{D42A27DB-BD31-4B8C-83A1-F6EECF244321}">
                <p14:modId xmlns:p14="http://schemas.microsoft.com/office/powerpoint/2010/main" val="2050524304"/>
              </p:ext>
            </p:extLst>
          </p:nvPr>
        </p:nvGraphicFramePr>
        <p:xfrm>
          <a:off x="5563558" y="2506008"/>
          <a:ext cx="6413848" cy="2236588"/>
        </p:xfrm>
        <a:graphic>
          <a:graphicData uri="http://schemas.openxmlformats.org/drawingml/2006/table">
            <a:tbl>
              <a:tblPr/>
              <a:tblGrid>
                <a:gridCol w="1603462">
                  <a:extLst>
                    <a:ext uri="{9D8B030D-6E8A-4147-A177-3AD203B41FA5}">
                      <a16:colId xmlns:a16="http://schemas.microsoft.com/office/drawing/2014/main" val="2539083023"/>
                    </a:ext>
                  </a:extLst>
                </a:gridCol>
                <a:gridCol w="1603462">
                  <a:extLst>
                    <a:ext uri="{9D8B030D-6E8A-4147-A177-3AD203B41FA5}">
                      <a16:colId xmlns:a16="http://schemas.microsoft.com/office/drawing/2014/main" val="2115957012"/>
                    </a:ext>
                  </a:extLst>
                </a:gridCol>
                <a:gridCol w="1603462">
                  <a:extLst>
                    <a:ext uri="{9D8B030D-6E8A-4147-A177-3AD203B41FA5}">
                      <a16:colId xmlns:a16="http://schemas.microsoft.com/office/drawing/2014/main" val="1113265122"/>
                    </a:ext>
                  </a:extLst>
                </a:gridCol>
                <a:gridCol w="1603462">
                  <a:extLst>
                    <a:ext uri="{9D8B030D-6E8A-4147-A177-3AD203B41FA5}">
                      <a16:colId xmlns:a16="http://schemas.microsoft.com/office/drawing/2014/main" val="462751026"/>
                    </a:ext>
                  </a:extLst>
                </a:gridCol>
              </a:tblGrid>
              <a:tr h="559147">
                <a:tc>
                  <a:txBody>
                    <a:bodyPr/>
                    <a:lstStyle/>
                    <a:p>
                      <a:pPr algn="ctr" fontAlgn="ctr"/>
                      <a:r>
                        <a:rPr lang="pt-BR" sz="1400" b="1" i="0" u="none" strike="noStrike">
                          <a:solidFill>
                            <a:srgbClr val="F1750F"/>
                          </a:solidFill>
                          <a:effectLst/>
                          <a:latin typeface="Raleway" pitchFamily="2" charset="0"/>
                        </a:rPr>
                        <a:t>51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23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36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17 unidades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3103019496"/>
                  </a:ext>
                </a:extLst>
              </a:tr>
              <a:tr h="559147">
                <a:tc>
                  <a:txBody>
                    <a:bodyPr/>
                    <a:lstStyle/>
                    <a:p>
                      <a:pPr algn="ctr" fontAlgn="ctr"/>
                      <a:r>
                        <a:rPr lang="pt-BR" sz="1400" b="1" i="0" u="none" strike="noStrike">
                          <a:solidFill>
                            <a:srgbClr val="F1750F"/>
                          </a:solidFill>
                          <a:effectLst/>
                          <a:latin typeface="Raleway" pitchFamily="2" charset="0"/>
                        </a:rPr>
                        <a:t>R$ 78,45</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R$ 73,44</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R$ 40,61</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F1750F"/>
                          </a:solidFill>
                          <a:effectLst/>
                          <a:latin typeface="Raleway" pitchFamily="2" charset="0"/>
                        </a:rPr>
                        <a:t>R$ 41,62</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3179991446"/>
                  </a:ext>
                </a:extLst>
              </a:tr>
              <a:tr h="559147">
                <a:tc>
                  <a:txBody>
                    <a:bodyPr/>
                    <a:lstStyle/>
                    <a:p>
                      <a:pPr algn="ctr" fontAlgn="ctr"/>
                      <a:r>
                        <a:rPr lang="pt-BR" sz="1400" b="1" i="0" u="none" strike="noStrike" dirty="0">
                          <a:solidFill>
                            <a:srgbClr val="1F4E78"/>
                          </a:solidFill>
                          <a:effectLst/>
                          <a:latin typeface="Raleway" pitchFamily="2" charset="0"/>
                        </a:rPr>
                        <a:t>1 dormitório</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2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3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1" i="0" u="none" strike="noStrike">
                          <a:solidFill>
                            <a:srgbClr val="1F4E78"/>
                          </a:solidFill>
                          <a:effectLst/>
                          <a:latin typeface="Raleway" pitchFamily="2" charset="0"/>
                        </a:rPr>
                        <a:t>4 dormitórios</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1194336528"/>
                  </a:ext>
                </a:extLst>
              </a:tr>
              <a:tr h="559147">
                <a:tc>
                  <a:txBody>
                    <a:bodyPr/>
                    <a:lstStyle/>
                    <a:p>
                      <a:pPr algn="ctr" fontAlgn="ctr"/>
                      <a:r>
                        <a:rPr lang="pt-BR" sz="1400" b="0" i="0" u="none" strike="noStrike" dirty="0">
                          <a:solidFill>
                            <a:srgbClr val="000000"/>
                          </a:solidFill>
                          <a:effectLst/>
                          <a:latin typeface="Raleway" pitchFamily="2" charset="0"/>
                        </a:rPr>
                        <a:t>36,04m²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Raleway" pitchFamily="2" charset="0"/>
                        </a:rPr>
                        <a:t>55,52m²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Raleway" pitchFamily="2" charset="0"/>
                        </a:rPr>
                        <a:t>114,08m²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Raleway" pitchFamily="2" charset="0"/>
                        </a:rPr>
                        <a:t>173,29m²</a:t>
                      </a:r>
                    </a:p>
                  </a:txBody>
                  <a:tcPr marL="7620" marR="7620" marT="7620" marB="0" anchor="ctr">
                    <a:lnL w="12700" cap="flat" cmpd="sng" algn="ctr">
                      <a:solidFill>
                        <a:srgbClr val="F1750F"/>
                      </a:solidFill>
                      <a:prstDash val="solid"/>
                      <a:round/>
                      <a:headEnd type="none" w="med" len="med"/>
                      <a:tailEnd type="none" w="med" len="med"/>
                    </a:lnL>
                    <a:lnR w="12700" cap="flat" cmpd="sng" algn="ctr">
                      <a:solidFill>
                        <a:srgbClr val="F1750F"/>
                      </a:solidFill>
                      <a:prstDash val="solid"/>
                      <a:round/>
                      <a:headEnd type="none" w="med" len="med"/>
                      <a:tailEnd type="none" w="med" len="med"/>
                    </a:lnR>
                    <a:lnT w="12700" cap="flat" cmpd="sng" algn="ctr">
                      <a:solidFill>
                        <a:srgbClr val="F1750F"/>
                      </a:solidFill>
                      <a:prstDash val="solid"/>
                      <a:round/>
                      <a:headEnd type="none" w="med" len="med"/>
                      <a:tailEnd type="none" w="med" len="med"/>
                    </a:lnT>
                    <a:lnB w="12700" cap="flat" cmpd="sng" algn="ctr">
                      <a:solidFill>
                        <a:srgbClr val="F1750F"/>
                      </a:solidFill>
                      <a:prstDash val="solid"/>
                      <a:round/>
                      <a:headEnd type="none" w="med" len="med"/>
                      <a:tailEnd type="none" w="med" len="med"/>
                    </a:lnB>
                    <a:noFill/>
                  </a:tcPr>
                </a:tc>
                <a:extLst>
                  <a:ext uri="{0D108BD9-81ED-4DB2-BD59-A6C34878D82A}">
                    <a16:rowId xmlns:a16="http://schemas.microsoft.com/office/drawing/2014/main" val="2913209987"/>
                  </a:ext>
                </a:extLst>
              </a:tr>
            </a:tbl>
          </a:graphicData>
        </a:graphic>
      </p:graphicFrame>
    </p:spTree>
    <p:extLst>
      <p:ext uri="{BB962C8B-B14F-4D97-AF65-F5344CB8AC3E}">
        <p14:creationId xmlns:p14="http://schemas.microsoft.com/office/powerpoint/2010/main" val="135828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CFFBA34-8C7C-4C73-9F21-A9EEB3F7216D}"/>
              </a:ext>
            </a:extLst>
          </p:cNvPr>
          <p:cNvGraphicFramePr>
            <a:graphicFrameLocks/>
          </p:cNvGraphicFramePr>
          <p:nvPr>
            <p:extLst>
              <p:ext uri="{D42A27DB-BD31-4B8C-83A1-F6EECF244321}">
                <p14:modId xmlns:p14="http://schemas.microsoft.com/office/powerpoint/2010/main" val="1241451571"/>
              </p:ext>
            </p:extLst>
          </p:nvPr>
        </p:nvGraphicFramePr>
        <p:xfrm>
          <a:off x="5238866" y="1867154"/>
          <a:ext cx="6582074" cy="3248977"/>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BAIRROS</a:t>
            </a:r>
          </a:p>
          <a:p>
            <a:r>
              <a:rPr lang="pt-BR" sz="2500" b="1" spc="300" dirty="0">
                <a:solidFill>
                  <a:srgbClr val="003974"/>
                </a:solidFill>
                <a:latin typeface="Raleway" pitchFamily="2" charset="0"/>
              </a:rPr>
              <a:t>Valores Médios - 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3" name="CaixaDeTexto 2">
            <a:extLst>
              <a:ext uri="{FF2B5EF4-FFF2-40B4-BE49-F238E27FC236}">
                <a16:creationId xmlns:a16="http://schemas.microsoft.com/office/drawing/2014/main" id="{A75B60FD-4833-4C9B-3CDA-F7739BBA23AE}"/>
              </a:ext>
            </a:extLst>
          </p:cNvPr>
          <p:cNvSpPr txBox="1"/>
          <p:nvPr/>
        </p:nvSpPr>
        <p:spPr>
          <a:xfrm>
            <a:off x="714754" y="1867156"/>
            <a:ext cx="4321071" cy="3108543"/>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itchFamily="2" charset="0"/>
              </a:rPr>
              <a:t>Assim como analisado para os dados dos imóveis em locação, nesta análise seguem os valores médios por metro quadrado para venda, praticados nos bairros com maior número de ofertas em Recife.</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 análise foi feita com uma base de mais </a:t>
            </a:r>
            <a:r>
              <a:rPr lang="pt-BR" sz="1400">
                <a:solidFill>
                  <a:srgbClr val="003974"/>
                </a:solidFill>
                <a:latin typeface="Raleway" pitchFamily="2" charset="0"/>
              </a:rPr>
              <a:t>de 29.000 </a:t>
            </a:r>
            <a:r>
              <a:rPr lang="pt-BR" sz="1400" dirty="0">
                <a:solidFill>
                  <a:srgbClr val="003974"/>
                </a:solidFill>
                <a:latin typeface="Raleway" pitchFamily="2" charset="0"/>
              </a:rPr>
              <a:t>ofertas e refere-se a apartamentos de 1 a 4 dormitórios.</a:t>
            </a:r>
          </a:p>
          <a:p>
            <a:pPr marL="285750" indent="-285750" algn="just">
              <a:buFont typeface="Arial" panose="020B0604020202020204" pitchFamily="34" charset="0"/>
              <a:buChar char="•"/>
            </a:pPr>
            <a:endParaRPr lang="pt-BR" sz="1400" dirty="0">
              <a:solidFill>
                <a:srgbClr val="003974"/>
              </a:solidFill>
              <a:latin typeface="Raleway" pitchFamily="2" charset="0"/>
            </a:endParaRPr>
          </a:p>
          <a:p>
            <a:pPr marL="285750" indent="-285750" algn="just">
              <a:buFont typeface="Arial" panose="020B0604020202020204" pitchFamily="34" charset="0"/>
              <a:buChar char="•"/>
            </a:pPr>
            <a:r>
              <a:rPr lang="pt-BR" sz="1400" dirty="0">
                <a:solidFill>
                  <a:srgbClr val="003974"/>
                </a:solidFill>
                <a:latin typeface="Raleway" pitchFamily="2" charset="0"/>
              </a:rPr>
              <a:t>Ao comparar o maior valor (Pina- R$/m² 13.028) versus o menor valor (Espinheiro - R$/m² 6.878), verifica-se uma diferença de -46%.</a:t>
            </a:r>
          </a:p>
        </p:txBody>
      </p:sp>
    </p:spTree>
    <p:extLst>
      <p:ext uri="{BB962C8B-B14F-4D97-AF65-F5344CB8AC3E}">
        <p14:creationId xmlns:p14="http://schemas.microsoft.com/office/powerpoint/2010/main" val="109426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31DA3A-C075-865B-8D9F-9EE244E51FAF}"/>
              </a:ext>
            </a:extLst>
          </p:cNvPr>
          <p:cNvSpPr txBox="1"/>
          <p:nvPr/>
        </p:nvSpPr>
        <p:spPr>
          <a:xfrm>
            <a:off x="714754" y="547062"/>
            <a:ext cx="7794003" cy="861774"/>
          </a:xfrm>
          <a:prstGeom prst="rect">
            <a:avLst/>
          </a:prstGeom>
          <a:noFill/>
        </p:spPr>
        <p:txBody>
          <a:bodyPr wrap="square" rtlCol="0">
            <a:spAutoFit/>
          </a:bodyPr>
          <a:lstStyle/>
          <a:p>
            <a:r>
              <a:rPr lang="pt-BR" sz="2500" b="1" spc="300" dirty="0">
                <a:solidFill>
                  <a:schemeClr val="accent2"/>
                </a:solidFill>
                <a:latin typeface="Raleway" pitchFamily="2" charset="0"/>
              </a:rPr>
              <a:t>COMPARATIVO DE OFERTAS</a:t>
            </a:r>
          </a:p>
          <a:p>
            <a:r>
              <a:rPr lang="pt-BR" sz="2500" b="1" spc="300" dirty="0">
                <a:solidFill>
                  <a:srgbClr val="003974"/>
                </a:solidFill>
                <a:latin typeface="Raleway" pitchFamily="2" charset="0"/>
              </a:rPr>
              <a:t>Vendas</a:t>
            </a:r>
            <a:endParaRPr lang="pt-BR" sz="2500" b="1" u="sng" spc="300" dirty="0">
              <a:solidFill>
                <a:srgbClr val="003974"/>
              </a:solidFill>
              <a:latin typeface="Raleway" pitchFamily="2" charset="0"/>
            </a:endParaRPr>
          </a:p>
        </p:txBody>
      </p:sp>
      <p:sp>
        <p:nvSpPr>
          <p:cNvPr id="6" name="CaixaDeTexto 5">
            <a:extLst>
              <a:ext uri="{FF2B5EF4-FFF2-40B4-BE49-F238E27FC236}">
                <a16:creationId xmlns:a16="http://schemas.microsoft.com/office/drawing/2014/main" id="{41442797-B7A4-EBAA-19CD-906BEF2E1B64}"/>
              </a:ext>
            </a:extLst>
          </p:cNvPr>
          <p:cNvSpPr txBox="1"/>
          <p:nvPr/>
        </p:nvSpPr>
        <p:spPr>
          <a:xfrm>
            <a:off x="3483597" y="6097547"/>
            <a:ext cx="8337343" cy="461665"/>
          </a:xfrm>
          <a:prstGeom prst="rect">
            <a:avLst/>
          </a:prstGeom>
          <a:noFill/>
        </p:spPr>
        <p:txBody>
          <a:bodyPr wrap="square" rtlCol="0">
            <a:spAutoFit/>
          </a:bodyPr>
          <a:lstStyle/>
          <a:p>
            <a:r>
              <a:rPr lang="pt-BR" sz="1200" dirty="0"/>
              <a:t>Este documento foi elaborado pela APSA. Todas as informações contidas neste documento poderão sofrer alterações sem aviso prévio. Os direitos autorais desta publicação pertencem à APSA e/ou sua licenciadora. © 2025. Todos os direitos reservados.</a:t>
            </a:r>
            <a:endParaRPr lang="pt-BR" sz="1200" b="1" spc="200" dirty="0">
              <a:latin typeface="Tahoma" panose="020B0604030504040204" pitchFamily="34" charset="0"/>
              <a:ea typeface="Tahoma" panose="020B0604030504040204" pitchFamily="34" charset="0"/>
              <a:cs typeface="Tahoma" panose="020B0604030504040204" pitchFamily="34" charset="0"/>
            </a:endParaRPr>
          </a:p>
        </p:txBody>
      </p:sp>
      <p:sp>
        <p:nvSpPr>
          <p:cNvPr id="5" name="CaixaDeTexto 4">
            <a:extLst>
              <a:ext uri="{FF2B5EF4-FFF2-40B4-BE49-F238E27FC236}">
                <a16:creationId xmlns:a16="http://schemas.microsoft.com/office/drawing/2014/main" id="{B1F86F0C-5F4C-9D38-24D9-F85A9D5EDFBC}"/>
              </a:ext>
            </a:extLst>
          </p:cNvPr>
          <p:cNvSpPr txBox="1"/>
          <p:nvPr/>
        </p:nvSpPr>
        <p:spPr>
          <a:xfrm>
            <a:off x="714754" y="1867156"/>
            <a:ext cx="4321071" cy="2246769"/>
          </a:xfrm>
          <a:prstGeom prst="rect">
            <a:avLst/>
          </a:prstGeom>
          <a:noFill/>
        </p:spPr>
        <p:txBody>
          <a:bodyPr wrap="square" rtlCol="0">
            <a:spAutoFit/>
          </a:bodyPr>
          <a:lstStyle/>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Foram registradas mais de 29.000 ofertas de imóveis para venda, e 96,9% correspondem à ofertas Residenciais, 2,1% a Comerciais e 1,0% a outros tipos de ofertas.</a:t>
            </a:r>
          </a:p>
          <a:p>
            <a:pPr marL="285750" indent="-285750" algn="just">
              <a:buFont typeface="Arial" panose="020B0604020202020204" pitchFamily="34" charset="0"/>
              <a:buChar char="•"/>
            </a:pPr>
            <a:endParaRPr lang="pt-BR" sz="1400" dirty="0">
              <a:solidFill>
                <a:srgbClr val="003974"/>
              </a:solidFill>
              <a:latin typeface="Raleway" panose="020B0003030101060003" pitchFamily="34" charset="0"/>
            </a:endParaRPr>
          </a:p>
          <a:p>
            <a:pPr marL="285750" indent="-285750" algn="just">
              <a:buFont typeface="Arial" panose="020B0604020202020204" pitchFamily="34" charset="0"/>
              <a:buChar char="•"/>
            </a:pPr>
            <a:r>
              <a:rPr lang="pt-BR" sz="1400" dirty="0">
                <a:solidFill>
                  <a:srgbClr val="003974"/>
                </a:solidFill>
                <a:latin typeface="Raleway" panose="020B0003030101060003" pitchFamily="34" charset="0"/>
              </a:rPr>
              <a:t>Após análise específica das ofertas residenciais no bairro de Madalena, verifica-se o alto número de ofertas de imóveis residenciais para venda com 3 dormitórios, que corresponde a 45% do total do bairro.</a:t>
            </a:r>
          </a:p>
        </p:txBody>
      </p:sp>
      <p:sp>
        <p:nvSpPr>
          <p:cNvPr id="2" name="CaixaDeTexto 1">
            <a:extLst>
              <a:ext uri="{FF2B5EF4-FFF2-40B4-BE49-F238E27FC236}">
                <a16:creationId xmlns:a16="http://schemas.microsoft.com/office/drawing/2014/main" id="{8503D999-59A0-E34F-C05E-B1E05CEDE07E}"/>
              </a:ext>
            </a:extLst>
          </p:cNvPr>
          <p:cNvSpPr txBox="1"/>
          <p:nvPr/>
        </p:nvSpPr>
        <p:spPr>
          <a:xfrm rot="16200000">
            <a:off x="5644640" y="1735212"/>
            <a:ext cx="2482690" cy="282578"/>
          </a:xfrm>
          <a:prstGeom prst="rect">
            <a:avLst/>
          </a:prstGeom>
          <a:noFill/>
        </p:spPr>
        <p:txBody>
          <a:bodyPr wrap="square" rtlCol="0">
            <a:spAutoFit/>
          </a:bodyPr>
          <a:lstStyle/>
          <a:p>
            <a:pPr marR="0" algn="r" rtl="0">
              <a:lnSpc>
                <a:spcPct val="150000"/>
              </a:lnSpc>
            </a:pPr>
            <a:r>
              <a:rPr lang="pt-BR" sz="1400" i="0" u="none" strike="noStrike" baseline="30000" dirty="0">
                <a:solidFill>
                  <a:srgbClr val="F1750F"/>
                </a:solidFill>
                <a:latin typeface="Raleway" pitchFamily="2" charset="0"/>
              </a:rPr>
              <a:t>COMPARATIVO DE OFERTAS | </a:t>
            </a:r>
            <a:r>
              <a:rPr lang="pt-BR" sz="1400" b="1" i="0" u="none" strike="noStrike" baseline="30000" dirty="0">
                <a:solidFill>
                  <a:srgbClr val="F1750F"/>
                </a:solidFill>
                <a:latin typeface="Raleway" pitchFamily="2" charset="0"/>
              </a:rPr>
              <a:t>VENDAS</a:t>
            </a:r>
          </a:p>
        </p:txBody>
      </p:sp>
      <p:cxnSp>
        <p:nvCxnSpPr>
          <p:cNvPr id="7" name="Conector reto 6">
            <a:extLst>
              <a:ext uri="{FF2B5EF4-FFF2-40B4-BE49-F238E27FC236}">
                <a16:creationId xmlns:a16="http://schemas.microsoft.com/office/drawing/2014/main" id="{66C9C38A-6EF0-7561-F49D-CD0C72A6C351}"/>
              </a:ext>
            </a:extLst>
          </p:cNvPr>
          <p:cNvCxnSpPr/>
          <p:nvPr/>
        </p:nvCxnSpPr>
        <p:spPr>
          <a:xfrm>
            <a:off x="7408874" y="1716648"/>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A99AAE3A-2B79-3F03-6BB2-DD7EC82830BF}"/>
              </a:ext>
            </a:extLst>
          </p:cNvPr>
          <p:cNvCxnSpPr>
            <a:cxnSpLocks/>
          </p:cNvCxnSpPr>
          <p:nvPr/>
        </p:nvCxnSpPr>
        <p:spPr>
          <a:xfrm flipH="1">
            <a:off x="8555287" y="635156"/>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1749CD20-BB5E-FA22-EA54-D9A669A20D4C}"/>
              </a:ext>
            </a:extLst>
          </p:cNvPr>
          <p:cNvCxnSpPr/>
          <p:nvPr/>
        </p:nvCxnSpPr>
        <p:spPr>
          <a:xfrm>
            <a:off x="7806095" y="2856996"/>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5A721FBC-1CD4-5CCC-101E-6BBCD99880BD}"/>
              </a:ext>
            </a:extLst>
          </p:cNvPr>
          <p:cNvCxnSpPr>
            <a:cxnSpLocks/>
          </p:cNvCxnSpPr>
          <p:nvPr/>
        </p:nvCxnSpPr>
        <p:spPr>
          <a:xfrm flipH="1">
            <a:off x="8952508" y="1775504"/>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48FF2666-E00A-2AD3-7C0D-F44C1284E6AE}"/>
              </a:ext>
            </a:extLst>
          </p:cNvPr>
          <p:cNvCxnSpPr/>
          <p:nvPr/>
        </p:nvCxnSpPr>
        <p:spPr>
          <a:xfrm>
            <a:off x="8490758" y="4006815"/>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8AB48FAD-A6F7-F832-890B-8348E43E927F}"/>
              </a:ext>
            </a:extLst>
          </p:cNvPr>
          <p:cNvCxnSpPr>
            <a:cxnSpLocks/>
          </p:cNvCxnSpPr>
          <p:nvPr/>
        </p:nvCxnSpPr>
        <p:spPr>
          <a:xfrm flipH="1">
            <a:off x="9637171" y="2925323"/>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A14E0D61-286E-711D-7DB0-94714273A567}"/>
              </a:ext>
            </a:extLst>
          </p:cNvPr>
          <p:cNvCxnSpPr/>
          <p:nvPr/>
        </p:nvCxnSpPr>
        <p:spPr>
          <a:xfrm>
            <a:off x="9012040" y="5137901"/>
            <a:ext cx="1146412" cy="0"/>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7EB2E878-F655-ADE6-C5A0-1C97ABD6637F}"/>
              </a:ext>
            </a:extLst>
          </p:cNvPr>
          <p:cNvCxnSpPr>
            <a:cxnSpLocks/>
          </p:cNvCxnSpPr>
          <p:nvPr/>
        </p:nvCxnSpPr>
        <p:spPr>
          <a:xfrm flipH="1">
            <a:off x="10158453" y="4056409"/>
            <a:ext cx="1201268" cy="1081492"/>
          </a:xfrm>
          <a:prstGeom prst="line">
            <a:avLst/>
          </a:prstGeom>
          <a:ln w="19050">
            <a:solidFill>
              <a:srgbClr val="F1750F"/>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1051B5EA-6C54-B012-9440-C1940DED12B1}"/>
              </a:ext>
            </a:extLst>
          </p:cNvPr>
          <p:cNvSpPr txBox="1"/>
          <p:nvPr/>
        </p:nvSpPr>
        <p:spPr>
          <a:xfrm>
            <a:off x="8107680" y="1737059"/>
            <a:ext cx="64433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0" name="CaixaDeTexto 19">
            <a:extLst>
              <a:ext uri="{FF2B5EF4-FFF2-40B4-BE49-F238E27FC236}">
                <a16:creationId xmlns:a16="http://schemas.microsoft.com/office/drawing/2014/main" id="{2831C22F-682D-0057-2AA7-6D27E6C8C135}"/>
              </a:ext>
            </a:extLst>
          </p:cNvPr>
          <p:cNvSpPr txBox="1"/>
          <p:nvPr/>
        </p:nvSpPr>
        <p:spPr>
          <a:xfrm>
            <a:off x="8508757" y="2859893"/>
            <a:ext cx="653961"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1" name="CaixaDeTexto 20">
            <a:extLst>
              <a:ext uri="{FF2B5EF4-FFF2-40B4-BE49-F238E27FC236}">
                <a16:creationId xmlns:a16="http://schemas.microsoft.com/office/drawing/2014/main" id="{0FD73ACD-8AC6-B30C-FFB6-D7A1B6FBAC0D}"/>
              </a:ext>
            </a:extLst>
          </p:cNvPr>
          <p:cNvSpPr txBox="1"/>
          <p:nvPr/>
        </p:nvSpPr>
        <p:spPr>
          <a:xfrm>
            <a:off x="9201952" y="4012393"/>
            <a:ext cx="635876"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2" name="CaixaDeTexto 21">
            <a:extLst>
              <a:ext uri="{FF2B5EF4-FFF2-40B4-BE49-F238E27FC236}">
                <a16:creationId xmlns:a16="http://schemas.microsoft.com/office/drawing/2014/main" id="{73A6356A-D8A9-F7EE-AD04-AA757E0BEDC8}"/>
              </a:ext>
            </a:extLst>
          </p:cNvPr>
          <p:cNvSpPr txBox="1"/>
          <p:nvPr/>
        </p:nvSpPr>
        <p:spPr>
          <a:xfrm>
            <a:off x="9637170" y="5148875"/>
            <a:ext cx="71372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Imóveis</a:t>
            </a:r>
          </a:p>
        </p:txBody>
      </p:sp>
      <p:sp>
        <p:nvSpPr>
          <p:cNvPr id="23" name="CaixaDeTexto 22">
            <a:extLst>
              <a:ext uri="{FF2B5EF4-FFF2-40B4-BE49-F238E27FC236}">
                <a16:creationId xmlns:a16="http://schemas.microsoft.com/office/drawing/2014/main" id="{A0F0D02B-B823-5635-EDEE-0D0E56C36B53}"/>
              </a:ext>
            </a:extLst>
          </p:cNvPr>
          <p:cNvSpPr txBox="1"/>
          <p:nvPr/>
        </p:nvSpPr>
        <p:spPr>
          <a:xfrm>
            <a:off x="8697242" y="571523"/>
            <a:ext cx="1036657"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1 DORMITÓRIO</a:t>
            </a:r>
          </a:p>
        </p:txBody>
      </p:sp>
      <p:sp>
        <p:nvSpPr>
          <p:cNvPr id="24" name="CaixaDeTexto 23">
            <a:extLst>
              <a:ext uri="{FF2B5EF4-FFF2-40B4-BE49-F238E27FC236}">
                <a16:creationId xmlns:a16="http://schemas.microsoft.com/office/drawing/2014/main" id="{2EC97E6F-0806-4263-0CAC-D163B647B4BE}"/>
              </a:ext>
            </a:extLst>
          </p:cNvPr>
          <p:cNvSpPr txBox="1"/>
          <p:nvPr/>
        </p:nvSpPr>
        <p:spPr>
          <a:xfrm>
            <a:off x="9074843" y="1680181"/>
            <a:ext cx="1117959"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2 DORMITÓRIOS</a:t>
            </a:r>
          </a:p>
        </p:txBody>
      </p:sp>
      <p:sp>
        <p:nvSpPr>
          <p:cNvPr id="25" name="CaixaDeTexto 24">
            <a:extLst>
              <a:ext uri="{FF2B5EF4-FFF2-40B4-BE49-F238E27FC236}">
                <a16:creationId xmlns:a16="http://schemas.microsoft.com/office/drawing/2014/main" id="{2FB971D7-99E6-BE0F-1A94-4108A754DE38}"/>
              </a:ext>
            </a:extLst>
          </p:cNvPr>
          <p:cNvSpPr txBox="1"/>
          <p:nvPr/>
        </p:nvSpPr>
        <p:spPr>
          <a:xfrm>
            <a:off x="9731938" y="2847582"/>
            <a:ext cx="1264038" cy="282578"/>
          </a:xfrm>
          <a:prstGeom prst="rect">
            <a:avLst/>
          </a:prstGeom>
          <a:noFill/>
        </p:spPr>
        <p:txBody>
          <a:bodyPr wrap="square" rtlCol="0">
            <a:spAutoFit/>
          </a:bodyPr>
          <a:lstStyle/>
          <a:p>
            <a:pPr marR="0" rtl="0">
              <a:lnSpc>
                <a:spcPct val="150000"/>
              </a:lnSpc>
            </a:pPr>
            <a:r>
              <a:rPr lang="pt-BR" sz="1400" b="1" baseline="30000" dirty="0">
                <a:solidFill>
                  <a:srgbClr val="F1750F"/>
                </a:solidFill>
                <a:latin typeface="Raleway" pitchFamily="2" charset="0"/>
              </a:rPr>
              <a:t>3 DORMITÓRIOS</a:t>
            </a:r>
            <a:endParaRPr lang="pt-BR" sz="1400" b="1" i="0" u="none" strike="noStrike" baseline="30000" dirty="0">
              <a:solidFill>
                <a:srgbClr val="F1750F"/>
              </a:solidFill>
              <a:latin typeface="Raleway" pitchFamily="2" charset="0"/>
            </a:endParaRPr>
          </a:p>
        </p:txBody>
      </p:sp>
      <p:sp>
        <p:nvSpPr>
          <p:cNvPr id="26" name="CaixaDeTexto 25">
            <a:extLst>
              <a:ext uri="{FF2B5EF4-FFF2-40B4-BE49-F238E27FC236}">
                <a16:creationId xmlns:a16="http://schemas.microsoft.com/office/drawing/2014/main" id="{DB1CD92F-66BC-BCE4-DC5A-30374CF33F38}"/>
              </a:ext>
            </a:extLst>
          </p:cNvPr>
          <p:cNvSpPr txBox="1"/>
          <p:nvPr/>
        </p:nvSpPr>
        <p:spPr>
          <a:xfrm>
            <a:off x="10209818" y="4006815"/>
            <a:ext cx="1111330" cy="282578"/>
          </a:xfrm>
          <a:prstGeom prst="rect">
            <a:avLst/>
          </a:prstGeom>
          <a:noFill/>
        </p:spPr>
        <p:txBody>
          <a:bodyPr wrap="square" rtlCol="0">
            <a:spAutoFit/>
          </a:bodyPr>
          <a:lstStyle/>
          <a:p>
            <a:pPr marR="0" rtl="0">
              <a:lnSpc>
                <a:spcPct val="150000"/>
              </a:lnSpc>
            </a:pPr>
            <a:r>
              <a:rPr lang="pt-BR" sz="1400" b="1" i="0" u="none" strike="noStrike" baseline="30000" dirty="0">
                <a:solidFill>
                  <a:srgbClr val="F1750F"/>
                </a:solidFill>
                <a:latin typeface="Raleway" pitchFamily="2" charset="0"/>
              </a:rPr>
              <a:t>4 DORMITÓRIOS</a:t>
            </a:r>
          </a:p>
        </p:txBody>
      </p:sp>
      <p:sp>
        <p:nvSpPr>
          <p:cNvPr id="27" name="CaixaDeTexto 26">
            <a:extLst>
              <a:ext uri="{FF2B5EF4-FFF2-40B4-BE49-F238E27FC236}">
                <a16:creationId xmlns:a16="http://schemas.microsoft.com/office/drawing/2014/main" id="{707EE5C6-9C34-325B-AD48-EAD165489387}"/>
              </a:ext>
            </a:extLst>
          </p:cNvPr>
          <p:cNvSpPr txBox="1"/>
          <p:nvPr/>
        </p:nvSpPr>
        <p:spPr>
          <a:xfrm>
            <a:off x="7297304" y="5489211"/>
            <a:ext cx="1359488" cy="464871"/>
          </a:xfrm>
          <a:prstGeom prst="rect">
            <a:avLst/>
          </a:prstGeom>
          <a:noFill/>
        </p:spPr>
        <p:txBody>
          <a:bodyPr wrap="square" rtlCol="0">
            <a:spAutoFit/>
          </a:bodyPr>
          <a:lstStyle/>
          <a:p>
            <a:pPr marR="0" rtl="0">
              <a:lnSpc>
                <a:spcPct val="150000"/>
              </a:lnSpc>
            </a:pPr>
            <a:r>
              <a:rPr lang="pt-BR" b="1" baseline="30000" dirty="0">
                <a:solidFill>
                  <a:srgbClr val="F1750F"/>
                </a:solidFill>
                <a:latin typeface="Raleway" pitchFamily="2" charset="0"/>
              </a:rPr>
              <a:t>MADALENA</a:t>
            </a:r>
            <a:r>
              <a:rPr lang="pt-BR" dirty="0"/>
              <a:t> </a:t>
            </a:r>
            <a:endParaRPr lang="pt-BR" b="1" i="0" u="none" strike="noStrike" baseline="30000" dirty="0">
              <a:solidFill>
                <a:srgbClr val="F1750F"/>
              </a:solidFill>
              <a:latin typeface="Raleway" pitchFamily="2" charset="0"/>
            </a:endParaRPr>
          </a:p>
        </p:txBody>
      </p:sp>
      <p:sp>
        <p:nvSpPr>
          <p:cNvPr id="28" name="CaixaDeTexto 27">
            <a:extLst>
              <a:ext uri="{FF2B5EF4-FFF2-40B4-BE49-F238E27FC236}">
                <a16:creationId xmlns:a16="http://schemas.microsoft.com/office/drawing/2014/main" id="{21A8CD07-2F56-7536-8970-DA63B7E77F3D}"/>
              </a:ext>
            </a:extLst>
          </p:cNvPr>
          <p:cNvSpPr txBox="1"/>
          <p:nvPr/>
        </p:nvSpPr>
        <p:spPr>
          <a:xfrm>
            <a:off x="6906827" y="635155"/>
            <a:ext cx="4017675" cy="4684385"/>
          </a:xfrm>
          <a:prstGeom prst="rect">
            <a:avLst/>
          </a:prstGeom>
          <a:noFill/>
        </p:spPr>
        <p:txBody>
          <a:bodyPr wrap="square" rtlCol="0">
            <a:spAutoFit/>
          </a:bodyPr>
          <a:lstStyle/>
          <a:p>
            <a:pPr>
              <a:lnSpc>
                <a:spcPct val="150000"/>
              </a:lnSpc>
            </a:pPr>
            <a:r>
              <a:rPr lang="pt-BR" sz="5000" b="1" dirty="0">
                <a:solidFill>
                  <a:srgbClr val="F1750F"/>
                </a:solidFill>
                <a:latin typeface="Raleway" pitchFamily="2" charset="0"/>
              </a:rPr>
              <a:t>      98</a:t>
            </a:r>
          </a:p>
          <a:p>
            <a:pPr>
              <a:lnSpc>
                <a:spcPct val="150000"/>
              </a:lnSpc>
            </a:pPr>
            <a:r>
              <a:rPr lang="pt-BR" sz="5000" b="1" dirty="0">
                <a:solidFill>
                  <a:srgbClr val="F1750F"/>
                </a:solidFill>
                <a:latin typeface="Raleway" pitchFamily="2" charset="0"/>
              </a:rPr>
              <a:t>       345 </a:t>
            </a:r>
          </a:p>
          <a:p>
            <a:pPr>
              <a:lnSpc>
                <a:spcPct val="150000"/>
              </a:lnSpc>
            </a:pPr>
            <a:r>
              <a:rPr lang="pt-BR" sz="5000" b="1" dirty="0">
                <a:solidFill>
                  <a:srgbClr val="F1750F"/>
                </a:solidFill>
                <a:latin typeface="Raleway" pitchFamily="2" charset="0"/>
              </a:rPr>
              <a:t>           740</a:t>
            </a:r>
          </a:p>
          <a:p>
            <a:pPr>
              <a:lnSpc>
                <a:spcPct val="150000"/>
              </a:lnSpc>
            </a:pPr>
            <a:r>
              <a:rPr lang="pt-BR" sz="5000" b="1" dirty="0">
                <a:solidFill>
                  <a:srgbClr val="F1750F"/>
                </a:solidFill>
                <a:latin typeface="Raleway" pitchFamily="2" charset="0"/>
              </a:rPr>
              <a:t>              449</a:t>
            </a:r>
            <a:endParaRPr lang="pt-BR" sz="5000" b="1" dirty="0">
              <a:solidFill>
                <a:srgbClr val="002060"/>
              </a:solidFill>
              <a:latin typeface="Raleway" pitchFamily="2" charset="0"/>
            </a:endParaRPr>
          </a:p>
        </p:txBody>
      </p:sp>
    </p:spTree>
    <p:extLst>
      <p:ext uri="{BB962C8B-B14F-4D97-AF65-F5344CB8AC3E}">
        <p14:creationId xmlns:p14="http://schemas.microsoft.com/office/powerpoint/2010/main" val="219522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A622BF0-1679-C5BA-E1E7-08586FC22FCE}"/>
              </a:ext>
            </a:extLst>
          </p:cNvPr>
          <p:cNvSpPr txBox="1"/>
          <p:nvPr/>
        </p:nvSpPr>
        <p:spPr>
          <a:xfrm>
            <a:off x="2194560" y="4169054"/>
            <a:ext cx="7338646" cy="584775"/>
          </a:xfrm>
          <a:prstGeom prst="rect">
            <a:avLst/>
          </a:prstGeom>
          <a:noFill/>
        </p:spPr>
        <p:txBody>
          <a:bodyPr wrap="square" rtlCol="0">
            <a:spAutoFit/>
          </a:bodyPr>
          <a:lstStyle/>
          <a:p>
            <a:pPr algn="ctr"/>
            <a:r>
              <a:rPr lang="pt-BR" sz="3200" b="1" dirty="0">
                <a:solidFill>
                  <a:schemeClr val="bg1"/>
                </a:solidFill>
                <a:latin typeface="Raleway" panose="020B0503030101060003" pitchFamily="34" charset="77"/>
              </a:rPr>
              <a:t>inteligencia.imobiliaria@apsa.com.br</a:t>
            </a:r>
          </a:p>
        </p:txBody>
      </p:sp>
    </p:spTree>
    <p:extLst>
      <p:ext uri="{BB962C8B-B14F-4D97-AF65-F5344CB8AC3E}">
        <p14:creationId xmlns:p14="http://schemas.microsoft.com/office/powerpoint/2010/main" val="369679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14AD4FF-6D8B-B63E-5841-22DC1FD7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594036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6676</TotalTime>
  <Words>778</Words>
  <Application>Microsoft Office PowerPoint</Application>
  <PresentationFormat>Widescreen</PresentationFormat>
  <Paragraphs>82</Paragraphs>
  <Slides>9</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vt:i4>
      </vt:variant>
    </vt:vector>
  </HeadingPairs>
  <TitlesOfParts>
    <vt:vector size="15" baseType="lpstr">
      <vt:lpstr>Arial</vt:lpstr>
      <vt:lpstr>Calibri</vt:lpstr>
      <vt:lpstr>Calibri Light</vt:lpstr>
      <vt:lpstr>Raleway</vt:lpstr>
      <vt:lpstr>Tahoma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 Alves</dc:creator>
  <cp:lastModifiedBy>Gabriel Araujo</cp:lastModifiedBy>
  <cp:revision>81</cp:revision>
  <cp:lastPrinted>2024-08-29T12:27:17Z</cp:lastPrinted>
  <dcterms:created xsi:type="dcterms:W3CDTF">2023-05-03T19:39:26Z</dcterms:created>
  <dcterms:modified xsi:type="dcterms:W3CDTF">2025-06-30T18:41:44Z</dcterms:modified>
</cp:coreProperties>
</file>