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9" r:id="rId3"/>
    <p:sldId id="260" r:id="rId4"/>
    <p:sldId id="274" r:id="rId5"/>
    <p:sldId id="263" r:id="rId6"/>
    <p:sldId id="272" r:id="rId7"/>
    <p:sldId id="264" r:id="rId8"/>
    <p:sldId id="265" r:id="rId9"/>
    <p:sldId id="276" r:id="rId10"/>
    <p:sldId id="277" r:id="rId11"/>
    <p:sldId id="269" r:id="rId12"/>
    <p:sldId id="275" r:id="rId13"/>
  </p:sldIdLst>
  <p:sldSz cx="12192000" cy="6858000"/>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4"/>
    <a:srgbClr val="F1750F"/>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82" d="100"/>
          <a:sy n="82" d="100"/>
        </p:scale>
        <p:origin x="7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briel.Araujo\Downloads\Dinamica%20R$m&#178;%20RJ%20-%20Alugueis%20Mai-%206-%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SANT14\SETORES\Locacao\01%20-%20Inteligencia%20de%20Mercado\001%20-%20IM%20-%20Loca&#231;&#227;o\03%20-%20IVL%20&amp;%20IMV\IVL\IVL%205%20Pra&#231;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SANT14\SETORES\Locacao\01%20-%20Inteligencia%20de%20Mercado\001%20-%20IM%20-%20Loca&#231;&#227;o\03%20-%20IVL%20&amp;%20IMV\IVL\IVL%205%20Pra&#231;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abriel.Araujo\Downloads\Vendas%20Mai2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6496102462825E-2"/>
          <c:y val="4.504960769265539E-2"/>
          <c:w val="0.95741023108684242"/>
          <c:h val="0.47330491416215531"/>
        </c:manualLayout>
      </c:layout>
      <c:barChart>
        <c:barDir val="col"/>
        <c:grouping val="clustered"/>
        <c:varyColors val="0"/>
        <c:ser>
          <c:idx val="0"/>
          <c:order val="0"/>
          <c:tx>
            <c:strRef>
              <c:f>'TOP10'!$T$1</c:f>
              <c:strCache>
                <c:ptCount val="1"/>
                <c:pt idx="0">
                  <c:v>Rótulos de Linha</c:v>
                </c:pt>
              </c:strCache>
            </c:strRef>
          </c:tx>
          <c:spPr>
            <a:solidFill>
              <a:schemeClr val="accent1">
                <a:lumMod val="50000"/>
              </a:schemeClr>
            </a:solidFill>
            <a:ln>
              <a:noFill/>
            </a:ln>
            <a:effectLst/>
          </c:spPr>
          <c:invertIfNegative val="0"/>
          <c:dLbls>
            <c:numFmt formatCode="_(&quot;R$&quot;* #,##0.00_);_(&quot;R$&quot;* \(#,##0.00\);_(&quot;R$&quot;* &quot;-&quot;??_);_(@_)"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1750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'TOP10'!$T$2:$T$11</c:f>
              <c:strCache>
                <c:ptCount val="10"/>
                <c:pt idx="0">
                  <c:v>Mucuripe</c:v>
                </c:pt>
                <c:pt idx="1">
                  <c:v>Meireles</c:v>
                </c:pt>
                <c:pt idx="2">
                  <c:v>Engenheiro Luciano Cavalcante</c:v>
                </c:pt>
                <c:pt idx="3">
                  <c:v>Cocó</c:v>
                </c:pt>
                <c:pt idx="4">
                  <c:v>Presidente Kennedy</c:v>
                </c:pt>
                <c:pt idx="5">
                  <c:v>Aldeota</c:v>
                </c:pt>
                <c:pt idx="6">
                  <c:v>Passaré</c:v>
                </c:pt>
                <c:pt idx="7">
                  <c:v>Messejana</c:v>
                </c:pt>
                <c:pt idx="8">
                  <c:v>Mondubim</c:v>
                </c:pt>
                <c:pt idx="9">
                  <c:v>Centro</c:v>
                </c:pt>
              </c:strCache>
            </c:strRef>
          </c:cat>
          <c:val>
            <c:numRef>
              <c:f>'TOP10'!$W$2:$W$11</c:f>
              <c:numCache>
                <c:formatCode>0.00</c:formatCode>
                <c:ptCount val="10"/>
                <c:pt idx="0">
                  <c:v>53.171541995782086</c:v>
                </c:pt>
                <c:pt idx="1">
                  <c:v>50.15457506657841</c:v>
                </c:pt>
                <c:pt idx="2">
                  <c:v>46.95888622794304</c:v>
                </c:pt>
                <c:pt idx="3">
                  <c:v>41.644969518007187</c:v>
                </c:pt>
                <c:pt idx="4">
                  <c:v>38.16359273164619</c:v>
                </c:pt>
                <c:pt idx="5">
                  <c:v>36.254329369784223</c:v>
                </c:pt>
                <c:pt idx="6">
                  <c:v>27.204958377773817</c:v>
                </c:pt>
                <c:pt idx="7">
                  <c:v>24.35155030314554</c:v>
                </c:pt>
                <c:pt idx="8">
                  <c:v>23.390539516862965</c:v>
                </c:pt>
                <c:pt idx="9">
                  <c:v>21.36047415303134</c:v>
                </c:pt>
              </c:numCache>
            </c:numRef>
          </c:val>
          <c:extLst>
            <c:ext xmlns:c16="http://schemas.microsoft.com/office/drawing/2014/chart" uri="{C3380CC4-5D6E-409C-BE32-E72D297353CC}">
              <c16:uniqueId val="{00000000-6C41-4094-B48E-FA10490B146F}"/>
            </c:ext>
          </c:extLst>
        </c:ser>
        <c:dLbls>
          <c:showLegendKey val="0"/>
          <c:showVal val="0"/>
          <c:showCatName val="0"/>
          <c:showSerName val="0"/>
          <c:showPercent val="0"/>
          <c:showBubbleSize val="0"/>
        </c:dLbls>
        <c:gapWidth val="219"/>
        <c:overlap val="-27"/>
        <c:axId val="724893368"/>
        <c:axId val="724894808"/>
      </c:barChart>
      <c:catAx>
        <c:axId val="7248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mn-lt"/>
                <a:ea typeface="+mn-ea"/>
                <a:cs typeface="+mn-cs"/>
              </a:defRPr>
            </a:pPr>
            <a:endParaRPr lang="pt-BR"/>
          </a:p>
        </c:txPr>
        <c:crossAx val="724894808"/>
        <c:crosses val="autoZero"/>
        <c:auto val="1"/>
        <c:lblAlgn val="ctr"/>
        <c:lblOffset val="100"/>
        <c:noMultiLvlLbl val="0"/>
      </c:catAx>
      <c:valAx>
        <c:axId val="724894808"/>
        <c:scaling>
          <c:orientation val="minMax"/>
        </c:scaling>
        <c:delete val="1"/>
        <c:axPos val="l"/>
        <c:numFmt formatCode="0.00" sourceLinked="1"/>
        <c:majorTickMark val="none"/>
        <c:minorTickMark val="none"/>
        <c:tickLblPos val="nextTo"/>
        <c:crossAx val="72489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rgbClr val="003974"/>
              </a:solidFill>
              <a:latin typeface="+mn-lt"/>
              <a:ea typeface="+mn-ea"/>
              <a:cs typeface="+mn-cs"/>
            </a:defRPr>
          </a:pPr>
          <a:endParaRPr lang="pt-BR"/>
        </a:p>
      </c:txPr>
    </c:title>
    <c:autoTitleDeleted val="0"/>
    <c:plotArea>
      <c:layout/>
      <c:barChart>
        <c:barDir val="col"/>
        <c:grouping val="clustered"/>
        <c:varyColors val="0"/>
        <c:ser>
          <c:idx val="0"/>
          <c:order val="0"/>
          <c:tx>
            <c:strRef>
              <c:f>Gráficos!$E$30</c:f>
              <c:strCache>
                <c:ptCount val="1"/>
                <c:pt idx="0">
                  <c:v>155%</c:v>
                </c:pt>
              </c:strCache>
            </c:strRef>
          </c:tx>
          <c:spPr>
            <a:solidFill>
              <a:schemeClr val="bg1"/>
            </a:solidFill>
            <a:ln w="38100">
              <a:solidFill>
                <a:srgbClr val="003974"/>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003974"/>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Gráficos!$B$33:$B$34</c:f>
              <c:numCache>
                <c:formatCode>mmmm\-yy</c:formatCode>
                <c:ptCount val="2"/>
                <c:pt idx="0">
                  <c:v>45413</c:v>
                </c:pt>
                <c:pt idx="1">
                  <c:v>45778</c:v>
                </c:pt>
              </c:numCache>
            </c:numRef>
          </c:cat>
          <c:val>
            <c:numRef>
              <c:f>Gráficos!$C$33:$C$34</c:f>
              <c:numCache>
                <c:formatCode>General</c:formatCode>
                <c:ptCount val="2"/>
                <c:pt idx="0">
                  <c:v>11</c:v>
                </c:pt>
                <c:pt idx="1">
                  <c:v>28</c:v>
                </c:pt>
              </c:numCache>
            </c:numRef>
          </c:val>
          <c:extLst>
            <c:ext xmlns:c16="http://schemas.microsoft.com/office/drawing/2014/chart" uri="{C3380CC4-5D6E-409C-BE32-E72D297353CC}">
              <c16:uniqueId val="{00000000-0F02-44CD-A333-E6A409825B47}"/>
            </c:ext>
          </c:extLst>
        </c:ser>
        <c:dLbls>
          <c:showLegendKey val="0"/>
          <c:showVal val="0"/>
          <c:showCatName val="0"/>
          <c:showSerName val="0"/>
          <c:showPercent val="0"/>
          <c:showBubbleSize val="0"/>
        </c:dLbls>
        <c:gapWidth val="219"/>
        <c:overlap val="-27"/>
        <c:axId val="732302672"/>
        <c:axId val="732310232"/>
      </c:barChart>
      <c:catAx>
        <c:axId val="732302672"/>
        <c:scaling>
          <c:orientation val="minMax"/>
        </c:scaling>
        <c:delete val="0"/>
        <c:axPos val="b"/>
        <c:numFmt formatCode="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Raleway" pitchFamily="2" charset="0"/>
                <a:ea typeface="+mn-ea"/>
                <a:cs typeface="+mn-cs"/>
              </a:defRPr>
            </a:pPr>
            <a:endParaRPr lang="pt-BR"/>
          </a:p>
        </c:txPr>
        <c:crossAx val="732310232"/>
        <c:crosses val="autoZero"/>
        <c:auto val="0"/>
        <c:lblAlgn val="ctr"/>
        <c:lblOffset val="100"/>
        <c:noMultiLvlLbl val="1"/>
      </c:catAx>
      <c:valAx>
        <c:axId val="732310232"/>
        <c:scaling>
          <c:orientation val="minMax"/>
        </c:scaling>
        <c:delete val="1"/>
        <c:axPos val="l"/>
        <c:numFmt formatCode="General" sourceLinked="1"/>
        <c:majorTickMark val="none"/>
        <c:minorTickMark val="none"/>
        <c:tickLblPos val="nextTo"/>
        <c:crossAx val="73230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pt-BR" sz="2000" b="0" i="0" u="none" strike="noStrike" kern="1200" spc="0" baseline="0">
              <a:solidFill>
                <a:srgbClr val="003974"/>
              </a:solidFill>
              <a:latin typeface="+mn-lt"/>
              <a:ea typeface="+mn-ea"/>
              <a:cs typeface="+mn-cs"/>
            </a:defRPr>
          </a:pPr>
          <a:endParaRPr lang="pt-BR"/>
        </a:p>
      </c:txPr>
    </c:title>
    <c:autoTitleDeleted val="0"/>
    <c:plotArea>
      <c:layout/>
      <c:barChart>
        <c:barDir val="col"/>
        <c:grouping val="clustered"/>
        <c:varyColors val="0"/>
        <c:ser>
          <c:idx val="0"/>
          <c:order val="0"/>
          <c:tx>
            <c:strRef>
              <c:f>Gráficos!$F$30</c:f>
              <c:strCache>
                <c:ptCount val="1"/>
                <c:pt idx="0">
                  <c:v>4%</c:v>
                </c:pt>
              </c:strCache>
            </c:strRef>
          </c:tx>
          <c:spPr>
            <a:solidFill>
              <a:schemeClr val="bg1"/>
            </a:solidFill>
            <a:ln w="38100">
              <a:solidFill>
                <a:srgbClr val="003974"/>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003974"/>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Gráficos!$B$30:$B$31</c:f>
              <c:numCache>
                <c:formatCode>mmmm\-yy</c:formatCode>
                <c:ptCount val="2"/>
                <c:pt idx="0">
                  <c:v>45748</c:v>
                </c:pt>
                <c:pt idx="1">
                  <c:v>45778</c:v>
                </c:pt>
              </c:numCache>
            </c:numRef>
          </c:cat>
          <c:val>
            <c:numRef>
              <c:f>Gráficos!$C$30:$C$31</c:f>
              <c:numCache>
                <c:formatCode>General</c:formatCode>
                <c:ptCount val="2"/>
                <c:pt idx="0">
                  <c:v>27</c:v>
                </c:pt>
                <c:pt idx="1">
                  <c:v>28</c:v>
                </c:pt>
              </c:numCache>
            </c:numRef>
          </c:val>
          <c:extLst>
            <c:ext xmlns:c16="http://schemas.microsoft.com/office/drawing/2014/chart" uri="{C3380CC4-5D6E-409C-BE32-E72D297353CC}">
              <c16:uniqueId val="{00000000-FA62-414F-A5C8-CD2B0BC8E82E}"/>
            </c:ext>
          </c:extLst>
        </c:ser>
        <c:dLbls>
          <c:showLegendKey val="0"/>
          <c:showVal val="0"/>
          <c:showCatName val="0"/>
          <c:showSerName val="0"/>
          <c:showPercent val="0"/>
          <c:showBubbleSize val="0"/>
        </c:dLbls>
        <c:gapWidth val="219"/>
        <c:overlap val="-27"/>
        <c:axId val="877593512"/>
        <c:axId val="877597472"/>
      </c:barChart>
      <c:catAx>
        <c:axId val="877593512"/>
        <c:scaling>
          <c:orientation val="minMax"/>
        </c:scaling>
        <c:delete val="0"/>
        <c:axPos val="b"/>
        <c:numFmt formatCode="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Raleway" pitchFamily="2" charset="0"/>
                <a:ea typeface="+mn-ea"/>
                <a:cs typeface="+mn-cs"/>
              </a:defRPr>
            </a:pPr>
            <a:endParaRPr lang="pt-BR"/>
          </a:p>
        </c:txPr>
        <c:crossAx val="877597472"/>
        <c:crosses val="autoZero"/>
        <c:auto val="0"/>
        <c:lblAlgn val="ctr"/>
        <c:lblOffset val="100"/>
        <c:noMultiLvlLbl val="1"/>
      </c:catAx>
      <c:valAx>
        <c:axId val="877597472"/>
        <c:scaling>
          <c:orientation val="minMax"/>
        </c:scaling>
        <c:delete val="1"/>
        <c:axPos val="l"/>
        <c:numFmt formatCode="General" sourceLinked="1"/>
        <c:majorTickMark val="none"/>
        <c:minorTickMark val="none"/>
        <c:tickLblPos val="nextTo"/>
        <c:crossAx val="877593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6496102462825E-2"/>
          <c:y val="7.241202384627532E-2"/>
          <c:w val="0.95741023108684242"/>
          <c:h val="0.43399876330303355"/>
        </c:manualLayout>
      </c:layout>
      <c:barChart>
        <c:barDir val="col"/>
        <c:grouping val="clustered"/>
        <c:varyColors val="0"/>
        <c:ser>
          <c:idx val="0"/>
          <c:order val="0"/>
          <c:tx>
            <c:strRef>
              <c:f>'TOP 10'!$F$1</c:f>
              <c:strCache>
                <c:ptCount val="1"/>
                <c:pt idx="0">
                  <c:v>Média de m2</c:v>
                </c:pt>
              </c:strCache>
            </c:strRef>
          </c:tx>
          <c:spPr>
            <a:solidFill>
              <a:schemeClr val="accent1">
                <a:lumMod val="50000"/>
              </a:schemeClr>
            </a:solidFill>
            <a:ln>
              <a:noFill/>
            </a:ln>
            <a:effectLst/>
          </c:spPr>
          <c:invertIfNegative val="0"/>
          <c:dLbls>
            <c:dLbl>
              <c:idx val="0"/>
              <c:layout>
                <c:manualLayout>
                  <c:x val="0"/>
                  <c:y val="-1.1726768148866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8E-4A20-8AF6-9012535F9B5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1750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10'!$T$2:$T$11</c:f>
              <c:strCache>
                <c:ptCount val="10"/>
                <c:pt idx="0">
                  <c:v>Mucuripe</c:v>
                </c:pt>
                <c:pt idx="1">
                  <c:v>Meireles</c:v>
                </c:pt>
                <c:pt idx="2">
                  <c:v>Aldeota</c:v>
                </c:pt>
                <c:pt idx="3">
                  <c:v>Engenheiro Luciano Cavalcante</c:v>
                </c:pt>
                <c:pt idx="4">
                  <c:v>Guararapes</c:v>
                </c:pt>
                <c:pt idx="5">
                  <c:v>Cocó</c:v>
                </c:pt>
                <c:pt idx="6">
                  <c:v>Parque Iracema</c:v>
                </c:pt>
                <c:pt idx="7">
                  <c:v>Dionisio Torres</c:v>
                </c:pt>
                <c:pt idx="8">
                  <c:v>Fátima</c:v>
                </c:pt>
                <c:pt idx="9">
                  <c:v>Papicu</c:v>
                </c:pt>
              </c:strCache>
            </c:strRef>
          </c:cat>
          <c:val>
            <c:numRef>
              <c:f>'TOP 10'!$X$2:$X$11</c:f>
              <c:numCache>
                <c:formatCode>_-"R$"\ * #,##0_-;\-"R$"\ * #,##0_-;_-"R$"\ * "-"??_-;_-@_-</c:formatCode>
                <c:ptCount val="10"/>
                <c:pt idx="0">
                  <c:v>11221.130371316915</c:v>
                </c:pt>
                <c:pt idx="1">
                  <c:v>10960.53337733817</c:v>
                </c:pt>
                <c:pt idx="2">
                  <c:v>9027.8053045158413</c:v>
                </c:pt>
                <c:pt idx="3">
                  <c:v>8743.3410013994271</c:v>
                </c:pt>
                <c:pt idx="4">
                  <c:v>8465.5477270880165</c:v>
                </c:pt>
                <c:pt idx="5">
                  <c:v>8392.3345404122192</c:v>
                </c:pt>
                <c:pt idx="6">
                  <c:v>8111.2714504085325</c:v>
                </c:pt>
                <c:pt idx="7">
                  <c:v>7850.6561763165137</c:v>
                </c:pt>
                <c:pt idx="8">
                  <c:v>7678.6345182076166</c:v>
                </c:pt>
                <c:pt idx="9">
                  <c:v>6428.2163704736558</c:v>
                </c:pt>
              </c:numCache>
            </c:numRef>
          </c:val>
          <c:extLst>
            <c:ext xmlns:c16="http://schemas.microsoft.com/office/drawing/2014/chart" uri="{C3380CC4-5D6E-409C-BE32-E72D297353CC}">
              <c16:uniqueId val="{00000000-388E-4A20-8AF6-9012535F9B55}"/>
            </c:ext>
          </c:extLst>
        </c:ser>
        <c:dLbls>
          <c:showLegendKey val="0"/>
          <c:showVal val="0"/>
          <c:showCatName val="0"/>
          <c:showSerName val="0"/>
          <c:showPercent val="0"/>
          <c:showBubbleSize val="0"/>
        </c:dLbls>
        <c:gapWidth val="219"/>
        <c:overlap val="-27"/>
        <c:axId val="724893368"/>
        <c:axId val="724894808"/>
      </c:barChart>
      <c:catAx>
        <c:axId val="7248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mn-lt"/>
                <a:ea typeface="+mn-ea"/>
                <a:cs typeface="+mn-cs"/>
              </a:defRPr>
            </a:pPr>
            <a:endParaRPr lang="pt-BR"/>
          </a:p>
        </c:txPr>
        <c:crossAx val="724894808"/>
        <c:crosses val="autoZero"/>
        <c:auto val="1"/>
        <c:lblAlgn val="ctr"/>
        <c:lblOffset val="100"/>
        <c:noMultiLvlLbl val="0"/>
      </c:catAx>
      <c:valAx>
        <c:axId val="724894808"/>
        <c:scaling>
          <c:orientation val="minMax"/>
        </c:scaling>
        <c:delete val="1"/>
        <c:axPos val="l"/>
        <c:numFmt formatCode="_-&quot;R$&quot;\ * #,##0_-;\-&quot;R$&quot;\ * #,##0_-;_-&quot;R$&quot;\ * &quot;-&quot;??_-;_-@_-" sourceLinked="1"/>
        <c:majorTickMark val="none"/>
        <c:minorTickMark val="none"/>
        <c:tickLblPos val="nextTo"/>
        <c:crossAx val="72489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pt-BR"/>
          </a:p>
        </p:txBody>
      </p:sp>
      <p:sp>
        <p:nvSpPr>
          <p:cNvPr id="3" name="Espaço Reservado para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5CA5053-F79B-4F6B-A5FD-A57B0038A48F}" type="datetimeFigureOut">
              <a:rPr lang="pt-BR" smtClean="0"/>
              <a:t>30/06/2025</a:t>
            </a:fld>
            <a:endParaRPr lang="pt-BR"/>
          </a:p>
        </p:txBody>
      </p:sp>
      <p:sp>
        <p:nvSpPr>
          <p:cNvPr id="4" name="Espaço Reservado para Imagem de Slid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pt-BR"/>
          </a:p>
        </p:txBody>
      </p:sp>
      <p:sp>
        <p:nvSpPr>
          <p:cNvPr id="5" name="Espaço Reservado para Anotaçõ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BCC57B3-0308-4A82-BB2E-37C56183AE9A}" type="slidenum">
              <a:rPr lang="pt-BR" smtClean="0"/>
              <a:t>‹nº›</a:t>
            </a:fld>
            <a:endParaRPr lang="pt-BR"/>
          </a:p>
        </p:txBody>
      </p:sp>
    </p:spTree>
    <p:extLst>
      <p:ext uri="{BB962C8B-B14F-4D97-AF65-F5344CB8AC3E}">
        <p14:creationId xmlns:p14="http://schemas.microsoft.com/office/powerpoint/2010/main" val="152691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F214C-D133-E3F4-EF81-9ED157BB838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4E31FA6-5347-5707-DC1F-A187C0D92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73BCF62-209F-CC98-68B1-407646E218A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35FC3B26-6899-8C5F-CE9D-39C9266AF8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F6C27E-E5CC-0A80-8877-8330E06100D5}"/>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90017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BB64F-6103-1E6F-CB8A-5BDC5E7A6ED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2BF6937-8339-DBBA-787E-68B8502F8A1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BEB481-8550-9159-01B5-C49A868BCF53}"/>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BBC6E6AA-7468-6074-3FB6-56B11F74BB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570EBF-A79A-C66F-055E-573EB5D2F2B7}"/>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40223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6B4A82-CA71-4955-D518-6E2B657A824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7952F5E-4191-6D06-10E3-F341C2F91D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82120F-E20D-D6FB-31AF-43C78D075AC4}"/>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B05BB25F-CBC6-40CE-37BF-B0289827E18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2024AE4-96B2-2C8A-9ACC-4D0659D71301}"/>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46956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62FB2-FC22-A9CC-D26F-98F641CB7D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6AA5FD4-D490-EB98-4324-47E7482B2F5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6184C3F-7DA8-6DBF-D4F7-9966344FB85D}"/>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D30FEDAC-2F71-56C3-C862-F0F387B652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368454F-C4BC-2C63-1907-76129354FC10}"/>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93608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C7866-0722-3D70-9EEA-C2A7EC6C3D9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F455454-F021-8598-F561-7F1905AD0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7B93A18-1EC2-EA48-7D5F-EF7FA815288D}"/>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991C0B12-9E67-4391-BA3F-E21D63959F1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A161B95-CB80-C3E6-1A8D-D7D55EF95BE6}"/>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143637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1BA38-B792-7C97-4975-65EDDC51DC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D45E4A7-D942-43B4-CDF7-342743B6C4E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027256D-5920-A083-2163-6D725414155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881D119-CF07-AEF5-156D-D7604061264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3882CBE4-B9A6-771D-D186-CBF1F13B53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BEDBDC0-7C7E-1CEA-7006-56769A1EF2D3}"/>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23683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E9C7-9C31-EBEE-339F-57BA1155B27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A8E3B5B-FD55-66C1-14D2-4E3C9B25F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1A6AEEE-7AB3-825F-31F8-14772285E30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0F5E46D-959B-B90C-CCF4-0E6B97D05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4E19573-8010-0D35-2ECD-2810B892EE1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A488ED9-E4FE-E942-B795-2D39CB7DFB5C}"/>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8" name="Espaço Reservado para Rodapé 7">
            <a:extLst>
              <a:ext uri="{FF2B5EF4-FFF2-40B4-BE49-F238E27FC236}">
                <a16:creationId xmlns:a16="http://schemas.microsoft.com/office/drawing/2014/main" id="{470DCB45-8F22-2FA5-6B33-0319BB9E49E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EB6B73A-0378-75D2-B1C7-05A0138C060D}"/>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125723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A66C3-4EF9-77E2-2B17-621AE01DCD4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8F2E6D0-59F6-217B-3CA5-A9D282E4B155}"/>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4" name="Espaço Reservado para Rodapé 3">
            <a:extLst>
              <a:ext uri="{FF2B5EF4-FFF2-40B4-BE49-F238E27FC236}">
                <a16:creationId xmlns:a16="http://schemas.microsoft.com/office/drawing/2014/main" id="{45869FB4-7A22-415D-8291-EFEE7DDF56E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6DCEFAD-C884-8D99-12E0-C5065D151131}"/>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98424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40BBE1B-2488-1BEE-3246-F5CFD2536C7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3" name="Espaço Reservado para Rodapé 2">
            <a:extLst>
              <a:ext uri="{FF2B5EF4-FFF2-40B4-BE49-F238E27FC236}">
                <a16:creationId xmlns:a16="http://schemas.microsoft.com/office/drawing/2014/main" id="{BD8BD949-CF92-413E-220C-05981818C23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012BCFB-6E15-98FC-F7F8-4A0AD0DCF64F}"/>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246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C9213-9382-B34B-8F29-2ECCDE23B9B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6E34F5F-F053-063D-1063-EC4939A5E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0B08187-0DEA-1013-7A71-780D16B7A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070057-6247-D650-D3C4-3A44E40DA6B8}"/>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5ED2697F-77B2-203B-9046-5F5292BCD18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D2596CE-94B4-031B-5392-20FA38C3F039}"/>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8749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6753E-E2DC-F7A8-4F5B-C7C1642A957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F85FAE-C2AF-C26A-6EBD-6521644BB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1255738-39DF-1A69-C0B9-40D4B0F8B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6A9525D-7507-818B-8DE8-0B17B2D84854}"/>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40327714-DDD6-EEE9-8135-507C3A038B6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7C6ABC-90FB-E44E-39ED-CBDE56D5BD0C}"/>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80164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D5F1B18-7E4C-053C-66CE-5F9D9D5CD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936C430-200C-F09E-4F53-C4A072370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D8A6CB-A155-4BEC-98BD-D7B04DE1B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EE29A7F6-A141-3E3F-8478-A36B38E7C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3AF32A1-BB00-8138-F865-4704E5FC1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EC446-E701-4DA9-9FDA-D7062EB7CE2E}" type="slidenum">
              <a:rPr lang="pt-BR" smtClean="0"/>
              <a:t>‹nº›</a:t>
            </a:fld>
            <a:endParaRPr lang="pt-BR"/>
          </a:p>
        </p:txBody>
      </p:sp>
    </p:spTree>
    <p:extLst>
      <p:ext uri="{BB962C8B-B14F-4D97-AF65-F5344CB8AC3E}">
        <p14:creationId xmlns:p14="http://schemas.microsoft.com/office/powerpoint/2010/main" val="399540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37CD316-0171-7806-30B5-EFDC2C01A7F8}"/>
              </a:ext>
            </a:extLst>
          </p:cNvPr>
          <p:cNvSpPr txBox="1"/>
          <p:nvPr/>
        </p:nvSpPr>
        <p:spPr>
          <a:xfrm>
            <a:off x="2040835" y="5102087"/>
            <a:ext cx="4055165" cy="584775"/>
          </a:xfrm>
          <a:prstGeom prst="rect">
            <a:avLst/>
          </a:prstGeom>
          <a:noFill/>
        </p:spPr>
        <p:txBody>
          <a:bodyPr wrap="square" rtlCol="0">
            <a:spAutoFit/>
          </a:bodyPr>
          <a:lstStyle/>
          <a:p>
            <a:r>
              <a:rPr lang="pt-BR" sz="1600" spc="200" dirty="0">
                <a:solidFill>
                  <a:schemeClr val="bg1"/>
                </a:solidFill>
                <a:latin typeface="Tahoma" panose="020B0604030504040204" pitchFamily="34" charset="0"/>
                <a:ea typeface="Tahoma" panose="020B0604030504040204" pitchFamily="34" charset="0"/>
                <a:cs typeface="Tahoma" panose="020B0604030504040204" pitchFamily="34" charset="0"/>
              </a:rPr>
              <a:t>FORTALEZA | JUNHO 2025</a:t>
            </a:r>
          </a:p>
          <a:p>
            <a:r>
              <a:rPr lang="pt-BR" sz="1600" spc="200" dirty="0">
                <a:solidFill>
                  <a:schemeClr val="bg1"/>
                </a:solidFill>
                <a:latin typeface="Tahoma" panose="020B0604030504040204" pitchFamily="34" charset="0"/>
                <a:ea typeface="Tahoma" panose="020B0604030504040204" pitchFamily="34" charset="0"/>
                <a:cs typeface="Tahoma" panose="020B0604030504040204" pitchFamily="34" charset="0"/>
              </a:rPr>
              <a:t>ANO 7 – </a:t>
            </a:r>
            <a:r>
              <a:rPr lang="pt-BR" sz="1600" b="1" spc="200" dirty="0">
                <a:solidFill>
                  <a:schemeClr val="bg1"/>
                </a:solidFill>
                <a:latin typeface="Tahoma" panose="020B0604030504040204" pitchFamily="34" charset="0"/>
                <a:ea typeface="Tahoma" panose="020B0604030504040204" pitchFamily="34" charset="0"/>
                <a:cs typeface="Tahoma" panose="020B0604030504040204" pitchFamily="34" charset="0"/>
              </a:rPr>
              <a:t>EDIÇÃO 80</a:t>
            </a:r>
          </a:p>
        </p:txBody>
      </p:sp>
    </p:spTree>
    <p:extLst>
      <p:ext uri="{BB962C8B-B14F-4D97-AF65-F5344CB8AC3E}">
        <p14:creationId xmlns:p14="http://schemas.microsoft.com/office/powerpoint/2010/main" val="34699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COMPARATIVO DE OFERTAS</a:t>
            </a:r>
          </a:p>
          <a:p>
            <a:r>
              <a:rPr lang="pt-BR" sz="2500" b="1" spc="300" dirty="0">
                <a:solidFill>
                  <a:srgbClr val="003974"/>
                </a:solidFill>
                <a:latin typeface="Raleway" pitchFamily="2" charset="0"/>
              </a:rPr>
              <a:t>Vendas</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714754" y="1867156"/>
            <a:ext cx="4230225" cy="2462213"/>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itchFamily="2" charset="0"/>
              </a:rPr>
              <a:t>Foram registradas mais de 14.000 ofertas de imóveis para venda, sendo que 93,4% correspondem à ofertas Residenciais, 2,7% a Comerciais e 3,9% a outros tipos de ofertas.</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Após análise específica das ofertas residenciais no bairro de Meireles, verifica-se o alto número de ofertas de imóveis residenciais para venda com 3 dormitórios, que chega </a:t>
            </a:r>
            <a:r>
              <a:rPr lang="pt-BR" sz="1400">
                <a:solidFill>
                  <a:srgbClr val="003974"/>
                </a:solidFill>
                <a:latin typeface="Raleway" pitchFamily="2" charset="0"/>
              </a:rPr>
              <a:t>a 40% </a:t>
            </a:r>
            <a:r>
              <a:rPr lang="pt-BR" sz="1400" dirty="0">
                <a:solidFill>
                  <a:srgbClr val="003974"/>
                </a:solidFill>
                <a:latin typeface="Raleway" pitchFamily="2" charset="0"/>
              </a:rPr>
              <a:t>do total de imóveis do bairro.</a:t>
            </a:r>
          </a:p>
        </p:txBody>
      </p:sp>
      <p:sp>
        <p:nvSpPr>
          <p:cNvPr id="5" name="CaixaDeTexto 4">
            <a:extLst>
              <a:ext uri="{FF2B5EF4-FFF2-40B4-BE49-F238E27FC236}">
                <a16:creationId xmlns:a16="http://schemas.microsoft.com/office/drawing/2014/main" id="{21197EFF-1149-16AA-B385-86D9AD6C5BCF}"/>
              </a:ext>
            </a:extLst>
          </p:cNvPr>
          <p:cNvSpPr txBox="1"/>
          <p:nvPr/>
        </p:nvSpPr>
        <p:spPr>
          <a:xfrm rot="16200000">
            <a:off x="5644640" y="1735212"/>
            <a:ext cx="2482690" cy="282578"/>
          </a:xfrm>
          <a:prstGeom prst="rect">
            <a:avLst/>
          </a:prstGeom>
          <a:noFill/>
        </p:spPr>
        <p:txBody>
          <a:bodyPr wrap="square" rtlCol="0">
            <a:spAutoFit/>
          </a:bodyPr>
          <a:lstStyle/>
          <a:p>
            <a:pPr marR="0" algn="r" rtl="0">
              <a:lnSpc>
                <a:spcPct val="150000"/>
              </a:lnSpc>
            </a:pPr>
            <a:r>
              <a:rPr lang="pt-BR" sz="1400" i="0" u="none" strike="noStrike" baseline="30000" dirty="0">
                <a:solidFill>
                  <a:srgbClr val="F1750F"/>
                </a:solidFill>
                <a:latin typeface="Raleway" pitchFamily="2" charset="0"/>
              </a:rPr>
              <a:t>COMPARATIVO DE OFERTAS | </a:t>
            </a:r>
            <a:r>
              <a:rPr lang="pt-BR" sz="1400" b="1" i="0" u="none" strike="noStrike" baseline="30000" dirty="0">
                <a:solidFill>
                  <a:srgbClr val="F1750F"/>
                </a:solidFill>
                <a:latin typeface="Raleway" pitchFamily="2" charset="0"/>
              </a:rPr>
              <a:t>VENDAS</a:t>
            </a:r>
          </a:p>
        </p:txBody>
      </p:sp>
      <p:cxnSp>
        <p:nvCxnSpPr>
          <p:cNvPr id="7" name="Conector reto 6">
            <a:extLst>
              <a:ext uri="{FF2B5EF4-FFF2-40B4-BE49-F238E27FC236}">
                <a16:creationId xmlns:a16="http://schemas.microsoft.com/office/drawing/2014/main" id="{646366CB-AF26-E685-E65E-C3E608EDA6D7}"/>
              </a:ext>
            </a:extLst>
          </p:cNvPr>
          <p:cNvCxnSpPr/>
          <p:nvPr/>
        </p:nvCxnSpPr>
        <p:spPr>
          <a:xfrm>
            <a:off x="7408874" y="1716648"/>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419EB90F-CF4B-C387-7634-C2DBE7A31997}"/>
              </a:ext>
            </a:extLst>
          </p:cNvPr>
          <p:cNvCxnSpPr>
            <a:cxnSpLocks/>
          </p:cNvCxnSpPr>
          <p:nvPr/>
        </p:nvCxnSpPr>
        <p:spPr>
          <a:xfrm flipH="1">
            <a:off x="8555287" y="635156"/>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B9372B65-29D9-97F9-D3D8-DAEDEAE1053D}"/>
              </a:ext>
            </a:extLst>
          </p:cNvPr>
          <p:cNvCxnSpPr/>
          <p:nvPr/>
        </p:nvCxnSpPr>
        <p:spPr>
          <a:xfrm>
            <a:off x="7806095" y="2856996"/>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45D6706C-5C01-C2F3-20BA-F27F18BF31DA}"/>
              </a:ext>
            </a:extLst>
          </p:cNvPr>
          <p:cNvCxnSpPr>
            <a:cxnSpLocks/>
          </p:cNvCxnSpPr>
          <p:nvPr/>
        </p:nvCxnSpPr>
        <p:spPr>
          <a:xfrm flipH="1">
            <a:off x="8952508" y="1775504"/>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C658642A-159E-9FC4-6607-276D91CD989B}"/>
              </a:ext>
            </a:extLst>
          </p:cNvPr>
          <p:cNvCxnSpPr/>
          <p:nvPr/>
        </p:nvCxnSpPr>
        <p:spPr>
          <a:xfrm>
            <a:off x="8490758" y="4006815"/>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E4941738-65FE-9A85-5E48-DBE296CB451E}"/>
              </a:ext>
            </a:extLst>
          </p:cNvPr>
          <p:cNvCxnSpPr>
            <a:cxnSpLocks/>
          </p:cNvCxnSpPr>
          <p:nvPr/>
        </p:nvCxnSpPr>
        <p:spPr>
          <a:xfrm flipH="1">
            <a:off x="9637171" y="2925323"/>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3774123F-752F-77A6-B042-ADFA84158C7E}"/>
              </a:ext>
            </a:extLst>
          </p:cNvPr>
          <p:cNvCxnSpPr/>
          <p:nvPr/>
        </p:nvCxnSpPr>
        <p:spPr>
          <a:xfrm>
            <a:off x="9012040" y="5137901"/>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97AFA012-13E0-C2A9-D6A8-D076D5D0B508}"/>
              </a:ext>
            </a:extLst>
          </p:cNvPr>
          <p:cNvCxnSpPr>
            <a:cxnSpLocks/>
          </p:cNvCxnSpPr>
          <p:nvPr/>
        </p:nvCxnSpPr>
        <p:spPr>
          <a:xfrm flipH="1">
            <a:off x="10158453" y="4056409"/>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321F0E0B-0EF7-5B8B-E46F-67A5E226E7A9}"/>
              </a:ext>
            </a:extLst>
          </p:cNvPr>
          <p:cNvSpPr txBox="1"/>
          <p:nvPr/>
        </p:nvSpPr>
        <p:spPr>
          <a:xfrm>
            <a:off x="8107680" y="1737059"/>
            <a:ext cx="644336"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0" name="CaixaDeTexto 19">
            <a:extLst>
              <a:ext uri="{FF2B5EF4-FFF2-40B4-BE49-F238E27FC236}">
                <a16:creationId xmlns:a16="http://schemas.microsoft.com/office/drawing/2014/main" id="{5A90C5B9-ADCA-6507-D32B-968E36DF922E}"/>
              </a:ext>
            </a:extLst>
          </p:cNvPr>
          <p:cNvSpPr txBox="1"/>
          <p:nvPr/>
        </p:nvSpPr>
        <p:spPr>
          <a:xfrm>
            <a:off x="8508757" y="2859893"/>
            <a:ext cx="653961"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1" name="CaixaDeTexto 20">
            <a:extLst>
              <a:ext uri="{FF2B5EF4-FFF2-40B4-BE49-F238E27FC236}">
                <a16:creationId xmlns:a16="http://schemas.microsoft.com/office/drawing/2014/main" id="{D4E6A8CE-CBE1-9647-1036-3F31CF27E702}"/>
              </a:ext>
            </a:extLst>
          </p:cNvPr>
          <p:cNvSpPr txBox="1"/>
          <p:nvPr/>
        </p:nvSpPr>
        <p:spPr>
          <a:xfrm>
            <a:off x="9201952" y="4012393"/>
            <a:ext cx="635876"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2" name="CaixaDeTexto 21">
            <a:extLst>
              <a:ext uri="{FF2B5EF4-FFF2-40B4-BE49-F238E27FC236}">
                <a16:creationId xmlns:a16="http://schemas.microsoft.com/office/drawing/2014/main" id="{CD9BC796-636C-70A7-C5D1-C478582962CE}"/>
              </a:ext>
            </a:extLst>
          </p:cNvPr>
          <p:cNvSpPr txBox="1"/>
          <p:nvPr/>
        </p:nvSpPr>
        <p:spPr>
          <a:xfrm>
            <a:off x="9637170" y="5148875"/>
            <a:ext cx="713720"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3" name="CaixaDeTexto 22">
            <a:extLst>
              <a:ext uri="{FF2B5EF4-FFF2-40B4-BE49-F238E27FC236}">
                <a16:creationId xmlns:a16="http://schemas.microsoft.com/office/drawing/2014/main" id="{5445DFDA-1B99-DE83-66E1-C4D3FF8A0FF5}"/>
              </a:ext>
            </a:extLst>
          </p:cNvPr>
          <p:cNvSpPr txBox="1"/>
          <p:nvPr/>
        </p:nvSpPr>
        <p:spPr>
          <a:xfrm>
            <a:off x="8697242" y="571523"/>
            <a:ext cx="1036657"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1 DORMITÓRIO</a:t>
            </a:r>
          </a:p>
        </p:txBody>
      </p:sp>
      <p:sp>
        <p:nvSpPr>
          <p:cNvPr id="24" name="CaixaDeTexto 23">
            <a:extLst>
              <a:ext uri="{FF2B5EF4-FFF2-40B4-BE49-F238E27FC236}">
                <a16:creationId xmlns:a16="http://schemas.microsoft.com/office/drawing/2014/main" id="{53C2A379-DC01-66BF-9A11-A98BD4DFF530}"/>
              </a:ext>
            </a:extLst>
          </p:cNvPr>
          <p:cNvSpPr txBox="1"/>
          <p:nvPr/>
        </p:nvSpPr>
        <p:spPr>
          <a:xfrm>
            <a:off x="9074843" y="1680181"/>
            <a:ext cx="1117959"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2 DORMITÓRIOS</a:t>
            </a:r>
          </a:p>
        </p:txBody>
      </p:sp>
      <p:sp>
        <p:nvSpPr>
          <p:cNvPr id="25" name="CaixaDeTexto 24">
            <a:extLst>
              <a:ext uri="{FF2B5EF4-FFF2-40B4-BE49-F238E27FC236}">
                <a16:creationId xmlns:a16="http://schemas.microsoft.com/office/drawing/2014/main" id="{F59F5E94-0373-6FAD-EB72-785331948125}"/>
              </a:ext>
            </a:extLst>
          </p:cNvPr>
          <p:cNvSpPr txBox="1"/>
          <p:nvPr/>
        </p:nvSpPr>
        <p:spPr>
          <a:xfrm>
            <a:off x="9731938" y="2847582"/>
            <a:ext cx="1264038" cy="282578"/>
          </a:xfrm>
          <a:prstGeom prst="rect">
            <a:avLst/>
          </a:prstGeom>
          <a:noFill/>
        </p:spPr>
        <p:txBody>
          <a:bodyPr wrap="square" rtlCol="0">
            <a:spAutoFit/>
          </a:bodyPr>
          <a:lstStyle/>
          <a:p>
            <a:pPr marR="0" rtl="0">
              <a:lnSpc>
                <a:spcPct val="150000"/>
              </a:lnSpc>
            </a:pPr>
            <a:r>
              <a:rPr lang="pt-BR" sz="1400" b="1" baseline="30000" dirty="0">
                <a:solidFill>
                  <a:srgbClr val="F1750F"/>
                </a:solidFill>
                <a:latin typeface="Raleway" pitchFamily="2" charset="0"/>
              </a:rPr>
              <a:t>3 DORMITÓRIOS</a:t>
            </a:r>
            <a:endParaRPr lang="pt-BR" sz="1400" b="1" i="0" u="none" strike="noStrike" baseline="30000" dirty="0">
              <a:solidFill>
                <a:srgbClr val="F1750F"/>
              </a:solidFill>
              <a:latin typeface="Raleway" pitchFamily="2" charset="0"/>
            </a:endParaRPr>
          </a:p>
        </p:txBody>
      </p:sp>
      <p:sp>
        <p:nvSpPr>
          <p:cNvPr id="26" name="CaixaDeTexto 25">
            <a:extLst>
              <a:ext uri="{FF2B5EF4-FFF2-40B4-BE49-F238E27FC236}">
                <a16:creationId xmlns:a16="http://schemas.microsoft.com/office/drawing/2014/main" id="{6C09A99D-00FD-0BA3-3EED-A21227F7AEC9}"/>
              </a:ext>
            </a:extLst>
          </p:cNvPr>
          <p:cNvSpPr txBox="1"/>
          <p:nvPr/>
        </p:nvSpPr>
        <p:spPr>
          <a:xfrm>
            <a:off x="10209818" y="4006815"/>
            <a:ext cx="1111330"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4 DORMITÓRIOS</a:t>
            </a:r>
          </a:p>
        </p:txBody>
      </p:sp>
      <p:sp>
        <p:nvSpPr>
          <p:cNvPr id="27" name="CaixaDeTexto 26">
            <a:extLst>
              <a:ext uri="{FF2B5EF4-FFF2-40B4-BE49-F238E27FC236}">
                <a16:creationId xmlns:a16="http://schemas.microsoft.com/office/drawing/2014/main" id="{4C594063-4B78-1A5D-3662-29EEA9A634C9}"/>
              </a:ext>
            </a:extLst>
          </p:cNvPr>
          <p:cNvSpPr txBox="1"/>
          <p:nvPr/>
        </p:nvSpPr>
        <p:spPr>
          <a:xfrm>
            <a:off x="7297303" y="5541166"/>
            <a:ext cx="2039201" cy="282578"/>
          </a:xfrm>
          <a:prstGeom prst="rect">
            <a:avLst/>
          </a:prstGeom>
          <a:noFill/>
        </p:spPr>
        <p:txBody>
          <a:bodyPr wrap="square" rtlCol="0">
            <a:spAutoFit/>
          </a:bodyPr>
          <a:lstStyle/>
          <a:p>
            <a:pPr marR="0" rtl="0">
              <a:lnSpc>
                <a:spcPct val="150000"/>
              </a:lnSpc>
            </a:pPr>
            <a:r>
              <a:rPr lang="pt-BR" sz="1400" b="1" baseline="30000" dirty="0">
                <a:solidFill>
                  <a:srgbClr val="F1750F"/>
                </a:solidFill>
                <a:latin typeface="Raleway" pitchFamily="2" charset="0"/>
              </a:rPr>
              <a:t>MEIRELES</a:t>
            </a:r>
            <a:endParaRPr lang="pt-BR" sz="1400" b="1" i="0" u="none" strike="noStrike" baseline="30000" dirty="0">
              <a:solidFill>
                <a:srgbClr val="F1750F"/>
              </a:solidFill>
              <a:latin typeface="Raleway" pitchFamily="2" charset="0"/>
            </a:endParaRPr>
          </a:p>
        </p:txBody>
      </p:sp>
      <p:sp>
        <p:nvSpPr>
          <p:cNvPr id="28" name="CaixaDeTexto 27">
            <a:extLst>
              <a:ext uri="{FF2B5EF4-FFF2-40B4-BE49-F238E27FC236}">
                <a16:creationId xmlns:a16="http://schemas.microsoft.com/office/drawing/2014/main" id="{7F8B19DF-B71A-EEE6-85AD-9AA8E8A4A404}"/>
              </a:ext>
            </a:extLst>
          </p:cNvPr>
          <p:cNvSpPr txBox="1"/>
          <p:nvPr/>
        </p:nvSpPr>
        <p:spPr>
          <a:xfrm>
            <a:off x="7137485" y="689133"/>
            <a:ext cx="3274198" cy="4573816"/>
          </a:xfrm>
          <a:prstGeom prst="rect">
            <a:avLst/>
          </a:prstGeom>
          <a:noFill/>
        </p:spPr>
        <p:txBody>
          <a:bodyPr wrap="square" rtlCol="0">
            <a:spAutoFit/>
          </a:bodyPr>
          <a:lstStyle/>
          <a:p>
            <a:pPr>
              <a:lnSpc>
                <a:spcPct val="150000"/>
              </a:lnSpc>
            </a:pPr>
            <a:r>
              <a:rPr lang="pt-BR" sz="5000" b="1" dirty="0">
                <a:solidFill>
                  <a:srgbClr val="F1750F"/>
                </a:solidFill>
                <a:latin typeface="Raleway" pitchFamily="2" charset="0"/>
              </a:rPr>
              <a:t>  184</a:t>
            </a:r>
          </a:p>
          <a:p>
            <a:pPr>
              <a:lnSpc>
                <a:spcPct val="150000"/>
              </a:lnSpc>
            </a:pPr>
            <a:r>
              <a:rPr lang="pt-BR" sz="5000" b="1" dirty="0">
                <a:solidFill>
                  <a:srgbClr val="F1750F"/>
                </a:solidFill>
                <a:latin typeface="Raleway" pitchFamily="2" charset="0"/>
              </a:rPr>
              <a:t>     551</a:t>
            </a:r>
          </a:p>
          <a:p>
            <a:pPr>
              <a:lnSpc>
                <a:spcPct val="150000"/>
              </a:lnSpc>
            </a:pPr>
            <a:r>
              <a:rPr lang="pt-BR" sz="5000" b="1" dirty="0">
                <a:solidFill>
                  <a:srgbClr val="F1750F"/>
                </a:solidFill>
                <a:latin typeface="Raleway" pitchFamily="2" charset="0"/>
              </a:rPr>
              <a:t>         965</a:t>
            </a:r>
          </a:p>
          <a:p>
            <a:pPr>
              <a:lnSpc>
                <a:spcPct val="150000"/>
              </a:lnSpc>
            </a:pPr>
            <a:r>
              <a:rPr lang="pt-BR" sz="5000" b="1" dirty="0">
                <a:solidFill>
                  <a:srgbClr val="F1750F"/>
                </a:solidFill>
                <a:latin typeface="Raleway" pitchFamily="2" charset="0"/>
              </a:rPr>
              <a:t>            678 </a:t>
            </a:r>
            <a:endParaRPr lang="pt-BR" sz="5000" b="1" dirty="0">
              <a:solidFill>
                <a:srgbClr val="002060"/>
              </a:solidFill>
              <a:latin typeface="Raleway" pitchFamily="2" charset="0"/>
            </a:endParaRPr>
          </a:p>
        </p:txBody>
      </p:sp>
    </p:spTree>
    <p:extLst>
      <p:ext uri="{BB962C8B-B14F-4D97-AF65-F5344CB8AC3E}">
        <p14:creationId xmlns:p14="http://schemas.microsoft.com/office/powerpoint/2010/main" val="182184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A622BF0-1679-C5BA-E1E7-08586FC22FCE}"/>
              </a:ext>
            </a:extLst>
          </p:cNvPr>
          <p:cNvSpPr txBox="1"/>
          <p:nvPr/>
        </p:nvSpPr>
        <p:spPr>
          <a:xfrm>
            <a:off x="2194560" y="4169054"/>
            <a:ext cx="7338646" cy="584775"/>
          </a:xfrm>
          <a:prstGeom prst="rect">
            <a:avLst/>
          </a:prstGeom>
          <a:noFill/>
        </p:spPr>
        <p:txBody>
          <a:bodyPr wrap="square" rtlCol="0">
            <a:spAutoFit/>
          </a:bodyPr>
          <a:lstStyle/>
          <a:p>
            <a:pPr algn="ctr"/>
            <a:r>
              <a:rPr lang="pt-BR" sz="3200" b="1" dirty="0">
                <a:solidFill>
                  <a:schemeClr val="bg1"/>
                </a:solidFill>
                <a:latin typeface="Raleway" panose="020B0503030101060003" pitchFamily="34" charset="77"/>
              </a:rPr>
              <a:t>inteligencia.imobiliaria@apsa.com.br</a:t>
            </a:r>
          </a:p>
        </p:txBody>
      </p:sp>
    </p:spTree>
    <p:extLst>
      <p:ext uri="{BB962C8B-B14F-4D97-AF65-F5344CB8AC3E}">
        <p14:creationId xmlns:p14="http://schemas.microsoft.com/office/powerpoint/2010/main" val="369679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26CB9B1-325C-5C1C-74C9-E2A8831EE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594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3669127" y="866471"/>
            <a:ext cx="4442671" cy="707886"/>
          </a:xfrm>
          <a:prstGeom prst="rect">
            <a:avLst/>
          </a:prstGeom>
          <a:noFill/>
        </p:spPr>
        <p:txBody>
          <a:bodyPr wrap="square" rtlCol="0">
            <a:spAutoFit/>
          </a:bodyPr>
          <a:lstStyle/>
          <a:p>
            <a:pPr algn="ctr"/>
            <a:r>
              <a:rPr lang="pt-BR" sz="4000" b="1" spc="300" dirty="0">
                <a:solidFill>
                  <a:schemeClr val="accent2"/>
                </a:solidFill>
                <a:latin typeface="Raleway" pitchFamily="2" charset="0"/>
              </a:rPr>
              <a:t>A APSA</a:t>
            </a:r>
            <a:endParaRPr lang="pt-BR" sz="4000" b="1" u="sng" spc="300" dirty="0">
              <a:solidFill>
                <a:schemeClr val="accent2"/>
              </a:solidFill>
              <a:latin typeface="Raleway" pitchFamily="2" charset="0"/>
            </a:endParaRPr>
          </a:p>
        </p:txBody>
      </p:sp>
      <p:sp>
        <p:nvSpPr>
          <p:cNvPr id="5" name="CaixaDeTexto 4">
            <a:extLst>
              <a:ext uri="{FF2B5EF4-FFF2-40B4-BE49-F238E27FC236}">
                <a16:creationId xmlns:a16="http://schemas.microsoft.com/office/drawing/2014/main" id="{325E02DE-0A44-BDCB-8091-33EE85ABF0C2}"/>
              </a:ext>
            </a:extLst>
          </p:cNvPr>
          <p:cNvSpPr txBox="1"/>
          <p:nvPr/>
        </p:nvSpPr>
        <p:spPr>
          <a:xfrm>
            <a:off x="0" y="1636869"/>
            <a:ext cx="12192000" cy="584775"/>
          </a:xfrm>
          <a:prstGeom prst="rect">
            <a:avLst/>
          </a:prstGeom>
          <a:noFill/>
        </p:spPr>
        <p:txBody>
          <a:bodyPr wrap="square" rtlCol="0">
            <a:spAutoFit/>
          </a:bodyPr>
          <a:lstStyle/>
          <a:p>
            <a:pPr algn="ctr"/>
            <a:r>
              <a:rPr lang="pt-BR" sz="3200" b="1" dirty="0">
                <a:solidFill>
                  <a:schemeClr val="accent5">
                    <a:lumMod val="75000"/>
                  </a:schemeClr>
                </a:solidFill>
                <a:latin typeface="Raleway" panose="020B0503030101060003" pitchFamily="34" charset="77"/>
              </a:rPr>
              <a:t>Somos referência em viver bem!</a:t>
            </a: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190842" y="2490705"/>
            <a:ext cx="9810315" cy="1647887"/>
          </a:xfrm>
          <a:prstGeom prst="rect">
            <a:avLst/>
          </a:prstGeom>
          <a:noFill/>
        </p:spPr>
        <p:txBody>
          <a:bodyPr wrap="square">
            <a:spAutoFit/>
          </a:bodyPr>
          <a:lstStyle/>
          <a:p>
            <a:pPr algn="ctr">
              <a:lnSpc>
                <a:spcPct val="107000"/>
              </a:lnSpc>
              <a:spcAft>
                <a:spcPts val="800"/>
              </a:spcAft>
            </a:pPr>
            <a:r>
              <a:rPr lang="pt-BR" sz="2400" b="0" i="0" dirty="0">
                <a:solidFill>
                  <a:srgbClr val="003974"/>
                </a:solidFill>
                <a:effectLst/>
                <a:latin typeface="Raleway" pitchFamily="2" charset="0"/>
              </a:rPr>
              <a:t>Com presença nas cidades do Rio de Janeiro, Belo Horizonte, São Paulo, Brasília, Recife, Salvador, Fortaleza e Maceió, a APSA é referência em gestão de propriedades urbanas do Brasil, levando solidez e eficiência aos nossos clientes há mais de 90 anos.</a:t>
            </a:r>
            <a:endParaRPr lang="pt-BR" sz="2400" dirty="0">
              <a:solidFill>
                <a:srgbClr val="003974"/>
              </a:solidFill>
              <a:effectLst/>
              <a:latin typeface="Raleway"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15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715069" y="1576675"/>
            <a:ext cx="7606750" cy="461665"/>
          </a:xfrm>
          <a:prstGeom prst="rect">
            <a:avLst/>
          </a:prstGeom>
          <a:noFill/>
        </p:spPr>
        <p:txBody>
          <a:bodyPr wrap="square">
            <a:spAutoFit/>
          </a:bodyPr>
          <a:lstStyle/>
          <a:p>
            <a:r>
              <a:rPr lang="pt-BR" sz="2400" b="1" spc="300" dirty="0">
                <a:solidFill>
                  <a:srgbClr val="003974"/>
                </a:solidFill>
                <a:latin typeface="Raleway" pitchFamily="2" charset="0"/>
              </a:rPr>
              <a:t>Bairros – Valores Médios Locação</a:t>
            </a:r>
          </a:p>
        </p:txBody>
      </p:sp>
      <p:sp>
        <p:nvSpPr>
          <p:cNvPr id="2" name="CaixaDeTexto 1">
            <a:extLst>
              <a:ext uri="{FF2B5EF4-FFF2-40B4-BE49-F238E27FC236}">
                <a16:creationId xmlns:a16="http://schemas.microsoft.com/office/drawing/2014/main" id="{D98E3E09-5603-E5C5-A0A0-50AA6B10A840}"/>
              </a:ext>
            </a:extLst>
          </p:cNvPr>
          <p:cNvSpPr txBox="1"/>
          <p:nvPr/>
        </p:nvSpPr>
        <p:spPr>
          <a:xfrm>
            <a:off x="714754" y="547062"/>
            <a:ext cx="7794003" cy="646331"/>
          </a:xfrm>
          <a:prstGeom prst="rect">
            <a:avLst/>
          </a:prstGeom>
          <a:noFill/>
        </p:spPr>
        <p:txBody>
          <a:bodyPr wrap="square" rtlCol="0">
            <a:spAutoFit/>
          </a:bodyPr>
          <a:lstStyle/>
          <a:p>
            <a:r>
              <a:rPr lang="pt-BR" sz="3600" b="1" spc="300" dirty="0">
                <a:solidFill>
                  <a:schemeClr val="accent2"/>
                </a:solidFill>
                <a:latin typeface="Raleway" pitchFamily="2" charset="0"/>
              </a:rPr>
              <a:t>SUMÁRIO</a:t>
            </a:r>
          </a:p>
        </p:txBody>
      </p:sp>
      <p:sp>
        <p:nvSpPr>
          <p:cNvPr id="13" name="CaixaDeTexto 12">
            <a:extLst>
              <a:ext uri="{FF2B5EF4-FFF2-40B4-BE49-F238E27FC236}">
                <a16:creationId xmlns:a16="http://schemas.microsoft.com/office/drawing/2014/main" id="{3FD0E36E-160F-3E7A-BF78-CC4E47D8CA1A}"/>
              </a:ext>
            </a:extLst>
          </p:cNvPr>
          <p:cNvSpPr txBox="1"/>
          <p:nvPr/>
        </p:nvSpPr>
        <p:spPr>
          <a:xfrm>
            <a:off x="1715069" y="4324442"/>
            <a:ext cx="7606750" cy="461665"/>
          </a:xfrm>
          <a:prstGeom prst="rect">
            <a:avLst/>
          </a:prstGeom>
          <a:noFill/>
        </p:spPr>
        <p:txBody>
          <a:bodyPr wrap="square">
            <a:spAutoFit/>
          </a:bodyPr>
          <a:lstStyle/>
          <a:p>
            <a:r>
              <a:rPr lang="pt-BR" sz="2400" b="1" spc="300" dirty="0">
                <a:solidFill>
                  <a:srgbClr val="003974"/>
                </a:solidFill>
                <a:latin typeface="Raleway" pitchFamily="2" charset="0"/>
              </a:rPr>
              <a:t>IMV – Índice Médio de Vacância</a:t>
            </a:r>
          </a:p>
        </p:txBody>
      </p:sp>
      <p:sp>
        <p:nvSpPr>
          <p:cNvPr id="14" name="CaixaDeTexto 13">
            <a:extLst>
              <a:ext uri="{FF2B5EF4-FFF2-40B4-BE49-F238E27FC236}">
                <a16:creationId xmlns:a16="http://schemas.microsoft.com/office/drawing/2014/main" id="{5F3146C0-64B2-37F7-AA53-73FEDFA5DCAF}"/>
              </a:ext>
            </a:extLst>
          </p:cNvPr>
          <p:cNvSpPr txBox="1"/>
          <p:nvPr/>
        </p:nvSpPr>
        <p:spPr>
          <a:xfrm>
            <a:off x="1715069" y="2505005"/>
            <a:ext cx="7606750" cy="461665"/>
          </a:xfrm>
          <a:prstGeom prst="rect">
            <a:avLst/>
          </a:prstGeom>
          <a:noFill/>
        </p:spPr>
        <p:txBody>
          <a:bodyPr wrap="square">
            <a:spAutoFit/>
          </a:bodyPr>
          <a:lstStyle/>
          <a:p>
            <a:r>
              <a:rPr lang="pt-BR" sz="2400" b="1" spc="300" dirty="0">
                <a:solidFill>
                  <a:srgbClr val="003974"/>
                </a:solidFill>
                <a:latin typeface="Raleway" pitchFamily="2" charset="0"/>
              </a:rPr>
              <a:t>Comparativo de Ofertas – Locação</a:t>
            </a:r>
          </a:p>
        </p:txBody>
      </p:sp>
      <p:sp>
        <p:nvSpPr>
          <p:cNvPr id="15" name="CaixaDeTexto 14">
            <a:extLst>
              <a:ext uri="{FF2B5EF4-FFF2-40B4-BE49-F238E27FC236}">
                <a16:creationId xmlns:a16="http://schemas.microsoft.com/office/drawing/2014/main" id="{58A588A1-3F0E-ED33-01D6-FFB53B307F63}"/>
              </a:ext>
            </a:extLst>
          </p:cNvPr>
          <p:cNvSpPr txBox="1"/>
          <p:nvPr/>
        </p:nvSpPr>
        <p:spPr>
          <a:xfrm>
            <a:off x="1715069" y="3436300"/>
            <a:ext cx="7606750" cy="461665"/>
          </a:xfrm>
          <a:prstGeom prst="rect">
            <a:avLst/>
          </a:prstGeom>
          <a:noFill/>
        </p:spPr>
        <p:txBody>
          <a:bodyPr wrap="square">
            <a:spAutoFit/>
          </a:bodyPr>
          <a:lstStyle/>
          <a:p>
            <a:r>
              <a:rPr lang="pt-BR" sz="2400" b="1" spc="300" dirty="0">
                <a:solidFill>
                  <a:srgbClr val="003974"/>
                </a:solidFill>
                <a:latin typeface="Raleway" pitchFamily="2" charset="0"/>
              </a:rPr>
              <a:t>IVL – Índice de Velocidade de Locação</a:t>
            </a:r>
          </a:p>
        </p:txBody>
      </p:sp>
      <p:grpSp>
        <p:nvGrpSpPr>
          <p:cNvPr id="19" name="Agrupar 18">
            <a:extLst>
              <a:ext uri="{FF2B5EF4-FFF2-40B4-BE49-F238E27FC236}">
                <a16:creationId xmlns:a16="http://schemas.microsoft.com/office/drawing/2014/main" id="{9D1410E1-E4A2-BA76-8BA0-BA0DAAB63553}"/>
              </a:ext>
            </a:extLst>
          </p:cNvPr>
          <p:cNvGrpSpPr/>
          <p:nvPr/>
        </p:nvGrpSpPr>
        <p:grpSpPr>
          <a:xfrm>
            <a:off x="542476" y="1316746"/>
            <a:ext cx="981524" cy="981524"/>
            <a:chOff x="542476" y="1316746"/>
            <a:chExt cx="981524" cy="981524"/>
          </a:xfrm>
        </p:grpSpPr>
        <p:pic>
          <p:nvPicPr>
            <p:cNvPr id="8" name="Imagem 7">
              <a:extLst>
                <a:ext uri="{FF2B5EF4-FFF2-40B4-BE49-F238E27FC236}">
                  <a16:creationId xmlns:a16="http://schemas.microsoft.com/office/drawing/2014/main" id="{97A8340D-2935-09BE-EB49-8FD06483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1316746"/>
              <a:ext cx="981524" cy="981524"/>
            </a:xfrm>
            <a:prstGeom prst="rect">
              <a:avLst/>
            </a:prstGeom>
          </p:spPr>
        </p:pic>
        <p:sp>
          <p:nvSpPr>
            <p:cNvPr id="16" name="CaixaDeTexto 15">
              <a:extLst>
                <a:ext uri="{FF2B5EF4-FFF2-40B4-BE49-F238E27FC236}">
                  <a16:creationId xmlns:a16="http://schemas.microsoft.com/office/drawing/2014/main" id="{33B8CDFD-BA49-7093-334B-00094634591C}"/>
                </a:ext>
              </a:extLst>
            </p:cNvPr>
            <p:cNvSpPr txBox="1"/>
            <p:nvPr/>
          </p:nvSpPr>
          <p:spPr>
            <a:xfrm>
              <a:off x="821635" y="1444153"/>
              <a:ext cx="331305" cy="584775"/>
            </a:xfrm>
            <a:prstGeom prst="rect">
              <a:avLst/>
            </a:prstGeom>
            <a:noFill/>
          </p:spPr>
          <p:txBody>
            <a:bodyPr wrap="square" rtlCol="0">
              <a:spAutoFit/>
            </a:bodyPr>
            <a:lstStyle/>
            <a:p>
              <a:r>
                <a:rPr lang="pt-BR" sz="3200" b="1" dirty="0">
                  <a:solidFill>
                    <a:srgbClr val="003974"/>
                  </a:solidFill>
                  <a:latin typeface="Raleway" pitchFamily="2" charset="0"/>
                </a:rPr>
                <a:t>5</a:t>
              </a:r>
              <a:endParaRPr lang="pt-BR" b="1" dirty="0">
                <a:solidFill>
                  <a:srgbClr val="003974"/>
                </a:solidFill>
                <a:latin typeface="Raleway" pitchFamily="2" charset="0"/>
              </a:endParaRPr>
            </a:p>
          </p:txBody>
        </p:sp>
      </p:grpSp>
      <p:grpSp>
        <p:nvGrpSpPr>
          <p:cNvPr id="18" name="Agrupar 17">
            <a:extLst>
              <a:ext uri="{FF2B5EF4-FFF2-40B4-BE49-F238E27FC236}">
                <a16:creationId xmlns:a16="http://schemas.microsoft.com/office/drawing/2014/main" id="{74E9538A-785A-8AC9-476E-1B2BD623EB2D}"/>
              </a:ext>
            </a:extLst>
          </p:cNvPr>
          <p:cNvGrpSpPr/>
          <p:nvPr/>
        </p:nvGrpSpPr>
        <p:grpSpPr>
          <a:xfrm>
            <a:off x="542476" y="2220078"/>
            <a:ext cx="981524" cy="981524"/>
            <a:chOff x="542476" y="2220078"/>
            <a:chExt cx="981524" cy="981524"/>
          </a:xfrm>
        </p:grpSpPr>
        <p:pic>
          <p:nvPicPr>
            <p:cNvPr id="9" name="Imagem 8">
              <a:extLst>
                <a:ext uri="{FF2B5EF4-FFF2-40B4-BE49-F238E27FC236}">
                  <a16:creationId xmlns:a16="http://schemas.microsoft.com/office/drawing/2014/main" id="{2204238A-D3A7-1CCE-228F-DDFB5C171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2220078"/>
              <a:ext cx="981524" cy="981524"/>
            </a:xfrm>
            <a:prstGeom prst="rect">
              <a:avLst/>
            </a:prstGeom>
          </p:spPr>
        </p:pic>
        <p:sp>
          <p:nvSpPr>
            <p:cNvPr id="17" name="CaixaDeTexto 16">
              <a:extLst>
                <a:ext uri="{FF2B5EF4-FFF2-40B4-BE49-F238E27FC236}">
                  <a16:creationId xmlns:a16="http://schemas.microsoft.com/office/drawing/2014/main" id="{166EDE8D-727A-8E3B-8B4A-F071C86048EB}"/>
                </a:ext>
              </a:extLst>
            </p:cNvPr>
            <p:cNvSpPr txBox="1"/>
            <p:nvPr/>
          </p:nvSpPr>
          <p:spPr>
            <a:xfrm>
              <a:off x="813922" y="2425486"/>
              <a:ext cx="331305" cy="584775"/>
            </a:xfrm>
            <a:prstGeom prst="rect">
              <a:avLst/>
            </a:prstGeom>
            <a:noFill/>
          </p:spPr>
          <p:txBody>
            <a:bodyPr wrap="square" rtlCol="0">
              <a:spAutoFit/>
            </a:bodyPr>
            <a:lstStyle/>
            <a:p>
              <a:r>
                <a:rPr lang="pt-BR" sz="3200" b="1" dirty="0">
                  <a:solidFill>
                    <a:srgbClr val="003974"/>
                  </a:solidFill>
                  <a:latin typeface="Raleway" pitchFamily="2" charset="0"/>
                </a:rPr>
                <a:t>6</a:t>
              </a:r>
              <a:endParaRPr lang="pt-BR" b="1" dirty="0">
                <a:solidFill>
                  <a:srgbClr val="003974"/>
                </a:solidFill>
                <a:latin typeface="Raleway" pitchFamily="2" charset="0"/>
              </a:endParaRPr>
            </a:p>
          </p:txBody>
        </p:sp>
      </p:grpSp>
      <p:grpSp>
        <p:nvGrpSpPr>
          <p:cNvPr id="21" name="Agrupar 20">
            <a:extLst>
              <a:ext uri="{FF2B5EF4-FFF2-40B4-BE49-F238E27FC236}">
                <a16:creationId xmlns:a16="http://schemas.microsoft.com/office/drawing/2014/main" id="{C90EC440-6910-F4B7-D634-CABED8F2304A}"/>
              </a:ext>
            </a:extLst>
          </p:cNvPr>
          <p:cNvGrpSpPr/>
          <p:nvPr/>
        </p:nvGrpSpPr>
        <p:grpSpPr>
          <a:xfrm>
            <a:off x="542476" y="3176371"/>
            <a:ext cx="981524" cy="981524"/>
            <a:chOff x="542476" y="3176371"/>
            <a:chExt cx="981524" cy="981524"/>
          </a:xfrm>
        </p:grpSpPr>
        <p:pic>
          <p:nvPicPr>
            <p:cNvPr id="10" name="Imagem 9">
              <a:extLst>
                <a:ext uri="{FF2B5EF4-FFF2-40B4-BE49-F238E27FC236}">
                  <a16:creationId xmlns:a16="http://schemas.microsoft.com/office/drawing/2014/main" id="{A3DB99C1-8D22-D5AF-F62F-F599A7CA7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3176371"/>
              <a:ext cx="981524" cy="981524"/>
            </a:xfrm>
            <a:prstGeom prst="rect">
              <a:avLst/>
            </a:prstGeom>
          </p:spPr>
        </p:pic>
        <p:sp>
          <p:nvSpPr>
            <p:cNvPr id="20" name="CaixaDeTexto 19">
              <a:extLst>
                <a:ext uri="{FF2B5EF4-FFF2-40B4-BE49-F238E27FC236}">
                  <a16:creationId xmlns:a16="http://schemas.microsoft.com/office/drawing/2014/main" id="{2ECC541E-CB86-39E9-B0A8-F690AC50E1EB}"/>
                </a:ext>
              </a:extLst>
            </p:cNvPr>
            <p:cNvSpPr txBox="1"/>
            <p:nvPr/>
          </p:nvSpPr>
          <p:spPr>
            <a:xfrm>
              <a:off x="821634" y="3339744"/>
              <a:ext cx="331305" cy="584775"/>
            </a:xfrm>
            <a:prstGeom prst="rect">
              <a:avLst/>
            </a:prstGeom>
            <a:noFill/>
          </p:spPr>
          <p:txBody>
            <a:bodyPr wrap="square" rtlCol="0">
              <a:spAutoFit/>
            </a:bodyPr>
            <a:lstStyle/>
            <a:p>
              <a:r>
                <a:rPr lang="pt-BR" sz="3200" b="1" dirty="0">
                  <a:solidFill>
                    <a:srgbClr val="003974"/>
                  </a:solidFill>
                  <a:latin typeface="Raleway" pitchFamily="2" charset="0"/>
                </a:rPr>
                <a:t>7</a:t>
              </a:r>
              <a:endParaRPr lang="pt-BR" b="1" dirty="0">
                <a:solidFill>
                  <a:srgbClr val="003974"/>
                </a:solidFill>
                <a:latin typeface="Raleway" pitchFamily="2" charset="0"/>
              </a:endParaRPr>
            </a:p>
          </p:txBody>
        </p:sp>
      </p:grpSp>
      <p:grpSp>
        <p:nvGrpSpPr>
          <p:cNvPr id="23" name="Agrupar 22">
            <a:extLst>
              <a:ext uri="{FF2B5EF4-FFF2-40B4-BE49-F238E27FC236}">
                <a16:creationId xmlns:a16="http://schemas.microsoft.com/office/drawing/2014/main" id="{72FE5323-70A4-38FC-23F8-842E30E99CC1}"/>
              </a:ext>
            </a:extLst>
          </p:cNvPr>
          <p:cNvGrpSpPr/>
          <p:nvPr/>
        </p:nvGrpSpPr>
        <p:grpSpPr>
          <a:xfrm>
            <a:off x="542476" y="4104934"/>
            <a:ext cx="981524" cy="981524"/>
            <a:chOff x="542476" y="4104934"/>
            <a:chExt cx="981524" cy="981524"/>
          </a:xfrm>
        </p:grpSpPr>
        <p:pic>
          <p:nvPicPr>
            <p:cNvPr id="11" name="Imagem 10">
              <a:extLst>
                <a:ext uri="{FF2B5EF4-FFF2-40B4-BE49-F238E27FC236}">
                  <a16:creationId xmlns:a16="http://schemas.microsoft.com/office/drawing/2014/main" id="{D9733D9A-45F3-4E7A-6CF4-C550E520C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4104934"/>
              <a:ext cx="981524" cy="981524"/>
            </a:xfrm>
            <a:prstGeom prst="rect">
              <a:avLst/>
            </a:prstGeom>
          </p:spPr>
        </p:pic>
        <p:sp>
          <p:nvSpPr>
            <p:cNvPr id="22" name="CaixaDeTexto 21">
              <a:extLst>
                <a:ext uri="{FF2B5EF4-FFF2-40B4-BE49-F238E27FC236}">
                  <a16:creationId xmlns:a16="http://schemas.microsoft.com/office/drawing/2014/main" id="{1F8EAB47-A30D-2251-643E-2E13A7896E2A}"/>
                </a:ext>
              </a:extLst>
            </p:cNvPr>
            <p:cNvSpPr txBox="1"/>
            <p:nvPr/>
          </p:nvSpPr>
          <p:spPr>
            <a:xfrm>
              <a:off x="800669" y="4297120"/>
              <a:ext cx="331305" cy="584775"/>
            </a:xfrm>
            <a:prstGeom prst="rect">
              <a:avLst/>
            </a:prstGeom>
            <a:noFill/>
          </p:spPr>
          <p:txBody>
            <a:bodyPr wrap="square" rtlCol="0">
              <a:spAutoFit/>
            </a:bodyPr>
            <a:lstStyle/>
            <a:p>
              <a:r>
                <a:rPr lang="pt-BR" sz="3200" b="1" dirty="0">
                  <a:solidFill>
                    <a:srgbClr val="003974"/>
                  </a:solidFill>
                  <a:latin typeface="Raleway" pitchFamily="2" charset="0"/>
                </a:rPr>
                <a:t>8</a:t>
              </a:r>
              <a:endParaRPr lang="pt-BR" b="1" dirty="0">
                <a:solidFill>
                  <a:srgbClr val="003974"/>
                </a:solidFill>
                <a:latin typeface="Raleway" pitchFamily="2" charset="0"/>
              </a:endParaRPr>
            </a:p>
          </p:txBody>
        </p:sp>
      </p:grpSp>
    </p:spTree>
    <p:extLst>
      <p:ext uri="{BB962C8B-B14F-4D97-AF65-F5344CB8AC3E}">
        <p14:creationId xmlns:p14="http://schemas.microsoft.com/office/powerpoint/2010/main" val="33756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715068" y="1576675"/>
            <a:ext cx="10105871" cy="461665"/>
          </a:xfrm>
          <a:prstGeom prst="rect">
            <a:avLst/>
          </a:prstGeom>
          <a:noFill/>
        </p:spPr>
        <p:txBody>
          <a:bodyPr wrap="square">
            <a:spAutoFit/>
          </a:bodyPr>
          <a:lstStyle/>
          <a:p>
            <a:r>
              <a:rPr lang="pt-BR" sz="2400" b="1" spc="300" dirty="0">
                <a:solidFill>
                  <a:srgbClr val="003974"/>
                </a:solidFill>
                <a:latin typeface="Raleway" pitchFamily="2" charset="0"/>
              </a:rPr>
              <a:t>Bairros – Valores Médios Vendas</a:t>
            </a:r>
            <a:endParaRPr lang="pt-BR" sz="2400" b="1" u="sng" spc="300" dirty="0">
              <a:solidFill>
                <a:srgbClr val="003974"/>
              </a:solidFill>
              <a:latin typeface="Raleway" pitchFamily="2" charset="0"/>
            </a:endParaRPr>
          </a:p>
        </p:txBody>
      </p:sp>
      <p:sp>
        <p:nvSpPr>
          <p:cNvPr id="2" name="CaixaDeTexto 1">
            <a:extLst>
              <a:ext uri="{FF2B5EF4-FFF2-40B4-BE49-F238E27FC236}">
                <a16:creationId xmlns:a16="http://schemas.microsoft.com/office/drawing/2014/main" id="{D98E3E09-5603-E5C5-A0A0-50AA6B10A840}"/>
              </a:ext>
            </a:extLst>
          </p:cNvPr>
          <p:cNvSpPr txBox="1"/>
          <p:nvPr/>
        </p:nvSpPr>
        <p:spPr>
          <a:xfrm>
            <a:off x="714754" y="547062"/>
            <a:ext cx="7794003" cy="646331"/>
          </a:xfrm>
          <a:prstGeom prst="rect">
            <a:avLst/>
          </a:prstGeom>
          <a:noFill/>
        </p:spPr>
        <p:txBody>
          <a:bodyPr wrap="square" rtlCol="0">
            <a:spAutoFit/>
          </a:bodyPr>
          <a:lstStyle/>
          <a:p>
            <a:r>
              <a:rPr lang="pt-BR" sz="3600" b="1" spc="300" dirty="0">
                <a:solidFill>
                  <a:schemeClr val="accent2"/>
                </a:solidFill>
                <a:latin typeface="Raleway" pitchFamily="2" charset="0"/>
              </a:rPr>
              <a:t>SUMÁRIO</a:t>
            </a:r>
          </a:p>
        </p:txBody>
      </p:sp>
      <p:pic>
        <p:nvPicPr>
          <p:cNvPr id="8" name="Imagem 7">
            <a:extLst>
              <a:ext uri="{FF2B5EF4-FFF2-40B4-BE49-F238E27FC236}">
                <a16:creationId xmlns:a16="http://schemas.microsoft.com/office/drawing/2014/main" id="{97A8340D-2935-09BE-EB49-8FD06483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1316746"/>
            <a:ext cx="981524" cy="981524"/>
          </a:xfrm>
          <a:prstGeom prst="rect">
            <a:avLst/>
          </a:prstGeom>
        </p:spPr>
      </p:pic>
      <p:pic>
        <p:nvPicPr>
          <p:cNvPr id="9" name="Imagem 8">
            <a:extLst>
              <a:ext uri="{FF2B5EF4-FFF2-40B4-BE49-F238E27FC236}">
                <a16:creationId xmlns:a16="http://schemas.microsoft.com/office/drawing/2014/main" id="{2204238A-D3A7-1CCE-228F-DDFB5C171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2220078"/>
            <a:ext cx="981524" cy="981524"/>
          </a:xfrm>
          <a:prstGeom prst="rect">
            <a:avLst/>
          </a:prstGeom>
        </p:spPr>
      </p:pic>
      <p:sp>
        <p:nvSpPr>
          <p:cNvPr id="14" name="CaixaDeTexto 13">
            <a:extLst>
              <a:ext uri="{FF2B5EF4-FFF2-40B4-BE49-F238E27FC236}">
                <a16:creationId xmlns:a16="http://schemas.microsoft.com/office/drawing/2014/main" id="{5F3146C0-64B2-37F7-AA53-73FEDFA5DCAF}"/>
              </a:ext>
            </a:extLst>
          </p:cNvPr>
          <p:cNvSpPr txBox="1"/>
          <p:nvPr/>
        </p:nvSpPr>
        <p:spPr>
          <a:xfrm>
            <a:off x="1715069" y="2505005"/>
            <a:ext cx="9509522" cy="461665"/>
          </a:xfrm>
          <a:prstGeom prst="rect">
            <a:avLst/>
          </a:prstGeom>
          <a:noFill/>
        </p:spPr>
        <p:txBody>
          <a:bodyPr wrap="square">
            <a:spAutoFit/>
          </a:bodyPr>
          <a:lstStyle/>
          <a:p>
            <a:r>
              <a:rPr lang="pt-BR" sz="2400" b="1" spc="300" dirty="0">
                <a:solidFill>
                  <a:srgbClr val="003974"/>
                </a:solidFill>
                <a:latin typeface="Raleway" pitchFamily="2" charset="0"/>
              </a:rPr>
              <a:t>Comparativo de Ofertas - Vendas</a:t>
            </a:r>
            <a:endParaRPr lang="pt-BR" sz="2400" b="1" u="sng" spc="300" dirty="0">
              <a:solidFill>
                <a:srgbClr val="003974"/>
              </a:solidFill>
              <a:latin typeface="Raleway" pitchFamily="2" charset="0"/>
            </a:endParaRPr>
          </a:p>
        </p:txBody>
      </p:sp>
      <p:sp>
        <p:nvSpPr>
          <p:cNvPr id="3" name="CaixaDeTexto 2">
            <a:extLst>
              <a:ext uri="{FF2B5EF4-FFF2-40B4-BE49-F238E27FC236}">
                <a16:creationId xmlns:a16="http://schemas.microsoft.com/office/drawing/2014/main" id="{0AE6802B-3879-4AB4-7975-B11A6A30B80C}"/>
              </a:ext>
            </a:extLst>
          </p:cNvPr>
          <p:cNvSpPr txBox="1"/>
          <p:nvPr/>
        </p:nvSpPr>
        <p:spPr>
          <a:xfrm>
            <a:off x="821635" y="1444153"/>
            <a:ext cx="331305" cy="584775"/>
          </a:xfrm>
          <a:prstGeom prst="rect">
            <a:avLst/>
          </a:prstGeom>
          <a:noFill/>
        </p:spPr>
        <p:txBody>
          <a:bodyPr wrap="square" rtlCol="0">
            <a:spAutoFit/>
          </a:bodyPr>
          <a:lstStyle/>
          <a:p>
            <a:r>
              <a:rPr lang="pt-BR" sz="3200" b="1" dirty="0">
                <a:solidFill>
                  <a:srgbClr val="003974"/>
                </a:solidFill>
                <a:latin typeface="Raleway" pitchFamily="2" charset="0"/>
              </a:rPr>
              <a:t>9</a:t>
            </a:r>
            <a:endParaRPr lang="pt-BR" b="1" dirty="0">
              <a:solidFill>
                <a:srgbClr val="003974"/>
              </a:solidFill>
              <a:latin typeface="Raleway" pitchFamily="2" charset="0"/>
            </a:endParaRPr>
          </a:p>
        </p:txBody>
      </p:sp>
      <p:sp>
        <p:nvSpPr>
          <p:cNvPr id="4" name="CaixaDeTexto 3">
            <a:extLst>
              <a:ext uri="{FF2B5EF4-FFF2-40B4-BE49-F238E27FC236}">
                <a16:creationId xmlns:a16="http://schemas.microsoft.com/office/drawing/2014/main" id="{A6D3BCC4-5504-36FD-EB00-7FD2E6DCA375}"/>
              </a:ext>
            </a:extLst>
          </p:cNvPr>
          <p:cNvSpPr txBox="1"/>
          <p:nvPr/>
        </p:nvSpPr>
        <p:spPr>
          <a:xfrm>
            <a:off x="735495" y="2391948"/>
            <a:ext cx="722244" cy="584775"/>
          </a:xfrm>
          <a:prstGeom prst="rect">
            <a:avLst/>
          </a:prstGeom>
          <a:noFill/>
        </p:spPr>
        <p:txBody>
          <a:bodyPr wrap="square" rtlCol="0">
            <a:spAutoFit/>
          </a:bodyPr>
          <a:lstStyle/>
          <a:p>
            <a:r>
              <a:rPr lang="pt-BR" sz="3200" b="1" dirty="0">
                <a:solidFill>
                  <a:srgbClr val="003974"/>
                </a:solidFill>
                <a:latin typeface="Raleway" pitchFamily="2" charset="0"/>
              </a:rPr>
              <a:t>10</a:t>
            </a:r>
            <a:endParaRPr lang="pt-BR" b="1" dirty="0">
              <a:solidFill>
                <a:srgbClr val="003974"/>
              </a:solidFill>
              <a:latin typeface="Raleway" pitchFamily="2" charset="0"/>
            </a:endParaRPr>
          </a:p>
        </p:txBody>
      </p:sp>
    </p:spTree>
    <p:extLst>
      <p:ext uri="{BB962C8B-B14F-4D97-AF65-F5344CB8AC3E}">
        <p14:creationId xmlns:p14="http://schemas.microsoft.com/office/powerpoint/2010/main" val="423371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044DB430-A048-435B-A18B-3244BE1257F4}"/>
              </a:ext>
            </a:extLst>
          </p:cNvPr>
          <p:cNvGraphicFramePr>
            <a:graphicFrameLocks/>
          </p:cNvGraphicFramePr>
          <p:nvPr>
            <p:extLst>
              <p:ext uri="{D42A27DB-BD31-4B8C-83A1-F6EECF244321}">
                <p14:modId xmlns:p14="http://schemas.microsoft.com/office/powerpoint/2010/main" val="3590153835"/>
              </p:ext>
            </p:extLst>
          </p:nvPr>
        </p:nvGraphicFramePr>
        <p:xfrm>
          <a:off x="5224006" y="1867156"/>
          <a:ext cx="6551214" cy="3420461"/>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BAIRROS</a:t>
            </a:r>
          </a:p>
          <a:p>
            <a:r>
              <a:rPr lang="pt-BR" sz="2500" b="1" spc="300" dirty="0">
                <a:solidFill>
                  <a:srgbClr val="003974"/>
                </a:solidFill>
                <a:latin typeface="Raleway" pitchFamily="2" charset="0"/>
              </a:rPr>
              <a:t>Valores Médios 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37877" y="6130798"/>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714754" y="1867156"/>
            <a:ext cx="4321071" cy="2677656"/>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itchFamily="2" charset="0"/>
              </a:rPr>
              <a:t>Em análise os valores médios por metro quadrado, praticados nos bairros com maior número de ofertas em Fortaleza.</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 análise foi feita com uma base em 1.838 ofertas e refere-se a apartamentos de 1 a 4 dormitórios.</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Ao comparar o valor mais alto que se encontra em Mucuripe (R$/m² 53,17) versus o valor mais baixo em Centro (R$/m² 21,36), verifica-se uma diferença de -59%.</a:t>
            </a:r>
          </a:p>
        </p:txBody>
      </p:sp>
    </p:spTree>
    <p:extLst>
      <p:ext uri="{BB962C8B-B14F-4D97-AF65-F5344CB8AC3E}">
        <p14:creationId xmlns:p14="http://schemas.microsoft.com/office/powerpoint/2010/main" val="248685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COMPARATIVO DE OFERTAS</a:t>
            </a:r>
          </a:p>
          <a:p>
            <a:r>
              <a:rPr lang="pt-BR" sz="2500" b="1" spc="300" dirty="0">
                <a:solidFill>
                  <a:srgbClr val="003974"/>
                </a:solidFill>
                <a:latin typeface="Raleway" pitchFamily="2" charset="0"/>
              </a:rPr>
              <a:t>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5" name="CaixaDeTexto 4">
            <a:extLst>
              <a:ext uri="{FF2B5EF4-FFF2-40B4-BE49-F238E27FC236}">
                <a16:creationId xmlns:a16="http://schemas.microsoft.com/office/drawing/2014/main" id="{B1F86F0C-5F4C-9D38-24D9-F85A9D5EDFBC}"/>
              </a:ext>
            </a:extLst>
          </p:cNvPr>
          <p:cNvSpPr txBox="1"/>
          <p:nvPr/>
        </p:nvSpPr>
        <p:spPr>
          <a:xfrm>
            <a:off x="712614" y="1635782"/>
            <a:ext cx="3878968" cy="3539430"/>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Foram registradas 1.838 ofertas de apartamentos de 1 a 4 dormitórios para locação em Fortaleza.</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Deste universo, foi selecionado o bairro de </a:t>
            </a:r>
            <a:r>
              <a:rPr lang="pt-BR" sz="1400" b="1" dirty="0">
                <a:solidFill>
                  <a:srgbClr val="003974"/>
                </a:solidFill>
                <a:latin typeface="Raleway" panose="020B0003030101060003" pitchFamily="34" charset="0"/>
              </a:rPr>
              <a:t>Aldeota</a:t>
            </a:r>
            <a:r>
              <a:rPr lang="pt-BR" sz="1400" dirty="0">
                <a:solidFill>
                  <a:srgbClr val="003974"/>
                </a:solidFill>
                <a:latin typeface="Raleway" panose="020B0003030101060003" pitchFamily="34" charset="0"/>
              </a:rPr>
              <a:t> para uma melhor análise, onde foram identificadas 101 ofertas de apartamentos (7,9% do total) distribuídas em 1, 2, 3 e 4 dormitórios.</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No gráfico, observa-se a média dos valores ofertados demonstrados por m². Evidencia-se também, a quantidade de ofertas de apartamentos, com destaque para 54 ofertas de 3 dormitórios (3% do total de Fortaleza).</a:t>
            </a:r>
          </a:p>
        </p:txBody>
      </p:sp>
      <p:sp>
        <p:nvSpPr>
          <p:cNvPr id="7" name="CaixaDeTexto 6">
            <a:extLst>
              <a:ext uri="{FF2B5EF4-FFF2-40B4-BE49-F238E27FC236}">
                <a16:creationId xmlns:a16="http://schemas.microsoft.com/office/drawing/2014/main" id="{D92BD5A7-9368-9D13-0CDB-BDD7084EBE72}"/>
              </a:ext>
            </a:extLst>
          </p:cNvPr>
          <p:cNvSpPr txBox="1"/>
          <p:nvPr/>
        </p:nvSpPr>
        <p:spPr>
          <a:xfrm>
            <a:off x="6421393" y="1358980"/>
            <a:ext cx="3993338" cy="523220"/>
          </a:xfrm>
          <a:prstGeom prst="rect">
            <a:avLst/>
          </a:prstGeom>
          <a:noFill/>
        </p:spPr>
        <p:txBody>
          <a:bodyPr wrap="square" rtlCol="0">
            <a:spAutoFit/>
          </a:bodyPr>
          <a:lstStyle/>
          <a:p>
            <a:r>
              <a:rPr lang="pt-BR" sz="1400" dirty="0">
                <a:solidFill>
                  <a:srgbClr val="002060"/>
                </a:solidFill>
                <a:latin typeface="Raleway" pitchFamily="2" charset="0"/>
              </a:rPr>
              <a:t>COMPARATIVO DE OFERTAS | </a:t>
            </a:r>
            <a:r>
              <a:rPr lang="pt-BR" sz="1400" b="1" dirty="0">
                <a:solidFill>
                  <a:srgbClr val="002060"/>
                </a:solidFill>
                <a:latin typeface="Raleway" pitchFamily="2" charset="0"/>
              </a:rPr>
              <a:t>LOCAÇÃO</a:t>
            </a:r>
          </a:p>
          <a:p>
            <a:r>
              <a:rPr lang="pt-BR" sz="1400" dirty="0">
                <a:solidFill>
                  <a:srgbClr val="F1750F"/>
                </a:solidFill>
                <a:latin typeface="Raleway" pitchFamily="2" charset="0"/>
              </a:rPr>
              <a:t>Valores em R$/m²</a:t>
            </a:r>
          </a:p>
        </p:txBody>
      </p:sp>
      <p:sp>
        <p:nvSpPr>
          <p:cNvPr id="8" name="CaixaDeTexto 7">
            <a:extLst>
              <a:ext uri="{FF2B5EF4-FFF2-40B4-BE49-F238E27FC236}">
                <a16:creationId xmlns:a16="http://schemas.microsoft.com/office/drawing/2014/main" id="{B0AAB6D5-823B-A27A-2107-90CAA6459FF9}"/>
              </a:ext>
            </a:extLst>
          </p:cNvPr>
          <p:cNvSpPr txBox="1"/>
          <p:nvPr/>
        </p:nvSpPr>
        <p:spPr>
          <a:xfrm>
            <a:off x="5528461" y="2020704"/>
            <a:ext cx="1318645" cy="307777"/>
          </a:xfrm>
          <a:prstGeom prst="rect">
            <a:avLst/>
          </a:prstGeom>
          <a:noFill/>
        </p:spPr>
        <p:txBody>
          <a:bodyPr wrap="square" rtlCol="0">
            <a:spAutoFit/>
          </a:bodyPr>
          <a:lstStyle/>
          <a:p>
            <a:r>
              <a:rPr lang="pt-BR" sz="1400" b="1" dirty="0">
                <a:solidFill>
                  <a:srgbClr val="002060"/>
                </a:solidFill>
                <a:latin typeface="Raleway" pitchFamily="2" charset="0"/>
              </a:rPr>
              <a:t>ALDEOTA</a:t>
            </a:r>
          </a:p>
        </p:txBody>
      </p:sp>
      <p:cxnSp>
        <p:nvCxnSpPr>
          <p:cNvPr id="9" name="Conector reto 8">
            <a:extLst>
              <a:ext uri="{FF2B5EF4-FFF2-40B4-BE49-F238E27FC236}">
                <a16:creationId xmlns:a16="http://schemas.microsoft.com/office/drawing/2014/main" id="{A2ACD729-7A14-3804-39CE-90499398F72C}"/>
              </a:ext>
            </a:extLst>
          </p:cNvPr>
          <p:cNvCxnSpPr/>
          <p:nvPr/>
        </p:nvCxnSpPr>
        <p:spPr>
          <a:xfrm>
            <a:off x="5354008" y="2322017"/>
            <a:ext cx="142619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9C1B6056-7EA0-7DD5-F552-3120E33DD769}"/>
              </a:ext>
            </a:extLst>
          </p:cNvPr>
          <p:cNvSpPr txBox="1"/>
          <p:nvPr/>
        </p:nvSpPr>
        <p:spPr>
          <a:xfrm>
            <a:off x="6776940" y="5371612"/>
            <a:ext cx="5200467" cy="461665"/>
          </a:xfrm>
          <a:prstGeom prst="rect">
            <a:avLst/>
          </a:prstGeom>
          <a:noFill/>
        </p:spPr>
        <p:txBody>
          <a:bodyPr wrap="square" rtlCol="0">
            <a:spAutoFit/>
          </a:bodyPr>
          <a:lstStyle>
            <a:defPPr>
              <a:defRPr lang="pt-BR"/>
            </a:defPPr>
            <a:lvl1pPr marL="285750" indent="-285750" algn="just">
              <a:buFont typeface="Arial" panose="020B0604020202020204" pitchFamily="34" charset="0"/>
              <a:buChar char="•"/>
              <a:defRPr sz="1400">
                <a:solidFill>
                  <a:srgbClr val="003974"/>
                </a:solidFill>
                <a:latin typeface="Raleway" panose="020B0003030101060003" pitchFamily="34" charset="0"/>
              </a:defRPr>
            </a:lvl1pPr>
          </a:lstStyle>
          <a:p>
            <a:r>
              <a:rPr lang="pt-BR" sz="1200" dirty="0">
                <a:solidFill>
                  <a:srgbClr val="F1750F"/>
                </a:solidFill>
              </a:rPr>
              <a:t>Para saber informações detalhadas de cada bairro, entre em contato com a APSA</a:t>
            </a:r>
          </a:p>
        </p:txBody>
      </p:sp>
      <p:graphicFrame>
        <p:nvGraphicFramePr>
          <p:cNvPr id="41" name="Tabela 40">
            <a:extLst>
              <a:ext uri="{FF2B5EF4-FFF2-40B4-BE49-F238E27FC236}">
                <a16:creationId xmlns:a16="http://schemas.microsoft.com/office/drawing/2014/main" id="{5C90E9BF-8C3A-0290-43B0-BEAC02C745E9}"/>
              </a:ext>
            </a:extLst>
          </p:cNvPr>
          <p:cNvGraphicFramePr>
            <a:graphicFrameLocks noGrp="1"/>
          </p:cNvGraphicFramePr>
          <p:nvPr>
            <p:extLst>
              <p:ext uri="{D42A27DB-BD31-4B8C-83A1-F6EECF244321}">
                <p14:modId xmlns:p14="http://schemas.microsoft.com/office/powerpoint/2010/main" val="45283154"/>
              </p:ext>
            </p:extLst>
          </p:nvPr>
        </p:nvGraphicFramePr>
        <p:xfrm>
          <a:off x="5354008" y="2406886"/>
          <a:ext cx="6466932" cy="2677656"/>
        </p:xfrm>
        <a:graphic>
          <a:graphicData uri="http://schemas.openxmlformats.org/drawingml/2006/table">
            <a:tbl>
              <a:tblPr/>
              <a:tblGrid>
                <a:gridCol w="1616733">
                  <a:extLst>
                    <a:ext uri="{9D8B030D-6E8A-4147-A177-3AD203B41FA5}">
                      <a16:colId xmlns:a16="http://schemas.microsoft.com/office/drawing/2014/main" val="568524080"/>
                    </a:ext>
                  </a:extLst>
                </a:gridCol>
                <a:gridCol w="1616733">
                  <a:extLst>
                    <a:ext uri="{9D8B030D-6E8A-4147-A177-3AD203B41FA5}">
                      <a16:colId xmlns:a16="http://schemas.microsoft.com/office/drawing/2014/main" val="3751889376"/>
                    </a:ext>
                  </a:extLst>
                </a:gridCol>
                <a:gridCol w="1616733">
                  <a:extLst>
                    <a:ext uri="{9D8B030D-6E8A-4147-A177-3AD203B41FA5}">
                      <a16:colId xmlns:a16="http://schemas.microsoft.com/office/drawing/2014/main" val="3944168247"/>
                    </a:ext>
                  </a:extLst>
                </a:gridCol>
                <a:gridCol w="1616733">
                  <a:extLst>
                    <a:ext uri="{9D8B030D-6E8A-4147-A177-3AD203B41FA5}">
                      <a16:colId xmlns:a16="http://schemas.microsoft.com/office/drawing/2014/main" val="2877020775"/>
                    </a:ext>
                  </a:extLst>
                </a:gridCol>
              </a:tblGrid>
              <a:tr h="669414">
                <a:tc>
                  <a:txBody>
                    <a:bodyPr/>
                    <a:lstStyle/>
                    <a:p>
                      <a:pPr algn="ctr" fontAlgn="ctr"/>
                      <a:r>
                        <a:rPr lang="pt-BR" sz="1400" b="1" i="0" u="none" strike="noStrike">
                          <a:solidFill>
                            <a:srgbClr val="F1750F"/>
                          </a:solidFill>
                          <a:effectLst/>
                          <a:latin typeface="Raleway" pitchFamily="2" charset="0"/>
                        </a:rPr>
                        <a:t>23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12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54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12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3258529585"/>
                  </a:ext>
                </a:extLst>
              </a:tr>
              <a:tr h="669414">
                <a:tc>
                  <a:txBody>
                    <a:bodyPr/>
                    <a:lstStyle/>
                    <a:p>
                      <a:pPr algn="ctr" fontAlgn="ctr"/>
                      <a:r>
                        <a:rPr lang="pt-BR" sz="1400" b="1" i="0" u="none" strike="noStrike">
                          <a:solidFill>
                            <a:srgbClr val="F1750F"/>
                          </a:solidFill>
                          <a:effectLst/>
                          <a:latin typeface="Raleway" pitchFamily="2" charset="0"/>
                        </a:rPr>
                        <a:t>R$ 54,35</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R$ 41,33</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R$ 30,31</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R$ 23,22</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1741211845"/>
                  </a:ext>
                </a:extLst>
              </a:tr>
              <a:tr h="669414">
                <a:tc>
                  <a:txBody>
                    <a:bodyPr/>
                    <a:lstStyle/>
                    <a:p>
                      <a:pPr algn="ctr" fontAlgn="ctr"/>
                      <a:r>
                        <a:rPr lang="pt-BR" sz="1400" b="1" i="0" u="none" strike="noStrike">
                          <a:solidFill>
                            <a:srgbClr val="1F4E78"/>
                          </a:solidFill>
                          <a:effectLst/>
                          <a:latin typeface="Raleway" pitchFamily="2" charset="0"/>
                        </a:rPr>
                        <a:t>1 dormitório</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2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3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4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2252495983"/>
                  </a:ext>
                </a:extLst>
              </a:tr>
              <a:tr h="669414">
                <a:tc>
                  <a:txBody>
                    <a:bodyPr/>
                    <a:lstStyle/>
                    <a:p>
                      <a:pPr algn="ctr" fontAlgn="ctr"/>
                      <a:r>
                        <a:rPr lang="pt-BR" sz="1400" b="0" i="0" u="none" strike="noStrike">
                          <a:solidFill>
                            <a:srgbClr val="000000"/>
                          </a:solidFill>
                          <a:effectLst/>
                          <a:latin typeface="Raleway" pitchFamily="2" charset="0"/>
                        </a:rPr>
                        <a:t>38m²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Raleway" pitchFamily="2" charset="0"/>
                        </a:rPr>
                        <a:t>88,5m²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Raleway" pitchFamily="2" charset="0"/>
                        </a:rPr>
                        <a:t>117,13m²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Raleway" pitchFamily="2" charset="0"/>
                        </a:rPr>
                        <a:t>176,42m²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919363115"/>
                  </a:ext>
                </a:extLst>
              </a:tr>
            </a:tbl>
          </a:graphicData>
        </a:graphic>
      </p:graphicFrame>
    </p:spTree>
    <p:extLst>
      <p:ext uri="{BB962C8B-B14F-4D97-AF65-F5344CB8AC3E}">
        <p14:creationId xmlns:p14="http://schemas.microsoft.com/office/powerpoint/2010/main" val="135828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0DE44475-7145-F666-C1BB-C9B81AF8D782}"/>
              </a:ext>
            </a:extLst>
          </p:cNvPr>
          <p:cNvGraphicFramePr>
            <a:graphicFrameLocks/>
          </p:cNvGraphicFramePr>
          <p:nvPr>
            <p:extLst>
              <p:ext uri="{D42A27DB-BD31-4B8C-83A1-F6EECF244321}">
                <p14:modId xmlns:p14="http://schemas.microsoft.com/office/powerpoint/2010/main" val="2137183043"/>
              </p:ext>
            </p:extLst>
          </p:nvPr>
        </p:nvGraphicFramePr>
        <p:xfrm>
          <a:off x="6293622" y="3601981"/>
          <a:ext cx="5086183" cy="1764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áfico 1">
            <a:extLst>
              <a:ext uri="{FF2B5EF4-FFF2-40B4-BE49-F238E27FC236}">
                <a16:creationId xmlns:a16="http://schemas.microsoft.com/office/drawing/2014/main" id="{B72CD1F4-6DDE-5253-DB42-4CDD6F11D14A}"/>
              </a:ext>
            </a:extLst>
          </p:cNvPr>
          <p:cNvGraphicFramePr>
            <a:graphicFrameLocks/>
          </p:cNvGraphicFramePr>
          <p:nvPr>
            <p:extLst>
              <p:ext uri="{D42A27DB-BD31-4B8C-83A1-F6EECF244321}">
                <p14:modId xmlns:p14="http://schemas.microsoft.com/office/powerpoint/2010/main" val="574729877"/>
              </p:ext>
            </p:extLst>
          </p:nvPr>
        </p:nvGraphicFramePr>
        <p:xfrm>
          <a:off x="6293622" y="1572133"/>
          <a:ext cx="5086183" cy="1856867"/>
        </p:xfrm>
        <a:graphic>
          <a:graphicData uri="http://schemas.openxmlformats.org/drawingml/2006/chart">
            <c:chart xmlns:c="http://schemas.openxmlformats.org/drawingml/2006/chart" xmlns:r="http://schemas.openxmlformats.org/officeDocument/2006/relationships" r:id="rId4"/>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IVL</a:t>
            </a:r>
          </a:p>
          <a:p>
            <a:r>
              <a:rPr lang="pt-BR" sz="2500" b="1" spc="300" dirty="0">
                <a:solidFill>
                  <a:srgbClr val="003974"/>
                </a:solidFill>
                <a:latin typeface="Raleway" pitchFamily="2" charset="0"/>
              </a:rPr>
              <a:t>Índice de velocidade de 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8F4C80C3-ABF1-122E-5624-E0F0D90B4645}"/>
              </a:ext>
            </a:extLst>
          </p:cNvPr>
          <p:cNvSpPr txBox="1"/>
          <p:nvPr/>
        </p:nvSpPr>
        <p:spPr>
          <a:xfrm>
            <a:off x="912675" y="4375704"/>
            <a:ext cx="4043638" cy="646331"/>
          </a:xfrm>
          <a:prstGeom prst="rect">
            <a:avLst/>
          </a:prstGeom>
          <a:noFill/>
        </p:spPr>
        <p:txBody>
          <a:bodyPr wrap="square">
            <a:spAutoFit/>
          </a:bodyPr>
          <a:lstStyle/>
          <a:p>
            <a:r>
              <a:rPr lang="pt-BR" sz="1200" dirty="0">
                <a:solidFill>
                  <a:schemeClr val="tx1">
                    <a:lumMod val="65000"/>
                    <a:lumOff val="35000"/>
                  </a:schemeClr>
                </a:solidFill>
              </a:rPr>
              <a:t>O índice de velocidade de locação calcula o percentual de crescimento ou redução de unidades alugadas, dentro de um determinado período.</a:t>
            </a:r>
          </a:p>
        </p:txBody>
      </p:sp>
      <p:cxnSp>
        <p:nvCxnSpPr>
          <p:cNvPr id="8" name="Conector reto 7">
            <a:extLst>
              <a:ext uri="{FF2B5EF4-FFF2-40B4-BE49-F238E27FC236}">
                <a16:creationId xmlns:a16="http://schemas.microsoft.com/office/drawing/2014/main" id="{7640CC68-73C4-4F17-D216-B170DBD349FA}"/>
              </a:ext>
            </a:extLst>
          </p:cNvPr>
          <p:cNvCxnSpPr>
            <a:cxnSpLocks/>
          </p:cNvCxnSpPr>
          <p:nvPr/>
        </p:nvCxnSpPr>
        <p:spPr>
          <a:xfrm>
            <a:off x="808383" y="4340535"/>
            <a:ext cx="0" cy="7671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6F7F4E1C-FA35-19A0-D0BA-C637D8DB0BB8}"/>
              </a:ext>
            </a:extLst>
          </p:cNvPr>
          <p:cNvSpPr txBox="1"/>
          <p:nvPr/>
        </p:nvSpPr>
        <p:spPr>
          <a:xfrm>
            <a:off x="596349" y="1594366"/>
            <a:ext cx="5048668" cy="1492716"/>
          </a:xfrm>
          <a:prstGeom prst="rect">
            <a:avLst/>
          </a:prstGeom>
          <a:noFill/>
        </p:spPr>
        <p:txBody>
          <a:bodyPr wrap="square" rtlCol="0">
            <a:spAutoFit/>
          </a:bodyPr>
          <a:lstStyle/>
          <a:p>
            <a:pPr marL="285750" indent="-285750" algn="just">
              <a:buFont typeface="Arial" panose="020B0604020202020204" pitchFamily="34" charset="0"/>
              <a:buChar char="•"/>
            </a:pPr>
            <a:r>
              <a:rPr lang="pt-BR" sz="1300" dirty="0">
                <a:solidFill>
                  <a:srgbClr val="003974"/>
                </a:solidFill>
                <a:latin typeface="Raleway" panose="020B0003030101060003" pitchFamily="34" charset="0"/>
              </a:rPr>
              <a:t>Para a análise do IVL desse mês, compara-se o índice de maio de 2025 X  maio de 2024. Também foi incluída a comparação do mês atual X o mês anterior. </a:t>
            </a:r>
          </a:p>
          <a:p>
            <a:pPr marL="285750" indent="-285750" algn="just">
              <a:buFont typeface="Arial" panose="020B0604020202020204" pitchFamily="34" charset="0"/>
              <a:buChar char="•"/>
            </a:pPr>
            <a:endParaRPr lang="pt-BR" sz="13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300" dirty="0">
                <a:solidFill>
                  <a:srgbClr val="003974"/>
                </a:solidFill>
                <a:latin typeface="Raleway" panose="020B0003030101060003" pitchFamily="34" charset="0"/>
              </a:rPr>
              <a:t>Conforme representado nos gráficos, em maio de 2025, o IVL foi de 155% na comparação ao mesmo período do ano anterior e de 4% quando comparado ao mês anterior.</a:t>
            </a:r>
          </a:p>
        </p:txBody>
      </p:sp>
    </p:spTree>
    <p:extLst>
      <p:ext uri="{BB962C8B-B14F-4D97-AF65-F5344CB8AC3E}">
        <p14:creationId xmlns:p14="http://schemas.microsoft.com/office/powerpoint/2010/main" val="324871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IMV</a:t>
            </a:r>
          </a:p>
          <a:p>
            <a:r>
              <a:rPr lang="pt-BR" sz="2500" b="1" spc="300" dirty="0">
                <a:solidFill>
                  <a:srgbClr val="003974"/>
                </a:solidFill>
                <a:latin typeface="Raleway" pitchFamily="2" charset="0"/>
              </a:rPr>
              <a:t>Índice médio de vacância</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2" name="CaixaDeTexto 1">
            <a:extLst>
              <a:ext uri="{FF2B5EF4-FFF2-40B4-BE49-F238E27FC236}">
                <a16:creationId xmlns:a16="http://schemas.microsoft.com/office/drawing/2014/main" id="{EF814C88-9219-6A32-EC10-CEC4FB26EC80}"/>
              </a:ext>
            </a:extLst>
          </p:cNvPr>
          <p:cNvSpPr txBox="1"/>
          <p:nvPr/>
        </p:nvSpPr>
        <p:spPr>
          <a:xfrm>
            <a:off x="596349" y="1594366"/>
            <a:ext cx="4623352" cy="2308324"/>
          </a:xfrm>
          <a:prstGeom prst="rect">
            <a:avLst/>
          </a:prstGeom>
          <a:noFill/>
        </p:spPr>
        <p:txBody>
          <a:bodyPr wrap="square" rtlCol="0">
            <a:spAutoFit/>
          </a:bodyPr>
          <a:lstStyle/>
          <a:p>
            <a:pPr marL="285750" indent="-285750" algn="just">
              <a:buFont typeface="Arial" panose="020B0604020202020204" pitchFamily="34" charset="0"/>
              <a:buChar char="•"/>
            </a:pPr>
            <a:r>
              <a:rPr lang="pt-BR" sz="1200" dirty="0">
                <a:solidFill>
                  <a:srgbClr val="003974"/>
                </a:solidFill>
                <a:latin typeface="Raleway" panose="020B0003030101060003" pitchFamily="34" charset="0"/>
              </a:rPr>
              <a:t>Na análise desse índice foram selecionados os últimos 12 meses de cada período: Junho de 2023 a Maio de 2024 X Junho de 2024 a Maio de 2025.</a:t>
            </a:r>
          </a:p>
          <a:p>
            <a:pPr algn="just"/>
            <a:r>
              <a:rPr lang="pt-BR" sz="1200" dirty="0">
                <a:solidFill>
                  <a:srgbClr val="003974"/>
                </a:solidFill>
                <a:latin typeface="Raleway" panose="020B0003030101060003" pitchFamily="34" charset="0"/>
              </a:rPr>
              <a:t> </a:t>
            </a:r>
          </a:p>
          <a:p>
            <a:pPr marL="285750" indent="-285750" algn="just">
              <a:buFont typeface="Arial" panose="020B0604020202020204" pitchFamily="34" charset="0"/>
              <a:buChar char="•"/>
            </a:pPr>
            <a:r>
              <a:rPr lang="pt-BR" sz="1200" dirty="0">
                <a:solidFill>
                  <a:srgbClr val="003974"/>
                </a:solidFill>
                <a:latin typeface="Raleway" panose="020B0003030101060003" pitchFamily="34" charset="0"/>
              </a:rPr>
              <a:t>Analisando </a:t>
            </a:r>
            <a:r>
              <a:rPr lang="pt-BR" sz="1200" b="1" dirty="0">
                <a:solidFill>
                  <a:srgbClr val="003974"/>
                </a:solidFill>
                <a:latin typeface="Raleway" panose="020B0003030101060003" pitchFamily="34" charset="0"/>
              </a:rPr>
              <a:t>apartamentos de 1, 2 e 3 dormitórios no bairro de Meireles</a:t>
            </a:r>
            <a:r>
              <a:rPr lang="pt-BR" sz="1200" dirty="0">
                <a:solidFill>
                  <a:srgbClr val="003974"/>
                </a:solidFill>
                <a:latin typeface="Raleway" panose="020B0003030101060003" pitchFamily="34" charset="0"/>
              </a:rPr>
              <a:t>, verifica-se que o IMV foi de 100, 22 e 61 dias (respectivamente) no primeiro período. Ao analisar o segundo período, o IMV é de 30 dias para imóveis de 1 dormitório, representando uma redução de 70%; IMV de 78 dias para 2 dormitórios, um aumento de 254%; por fim, 34 dias para imóveis de 3 dormitórios, uma redução </a:t>
            </a:r>
            <a:r>
              <a:rPr lang="pt-BR" sz="1200">
                <a:solidFill>
                  <a:srgbClr val="003974"/>
                </a:solidFill>
                <a:latin typeface="Raleway" panose="020B0003030101060003" pitchFamily="34" charset="0"/>
              </a:rPr>
              <a:t>de 44%, </a:t>
            </a:r>
            <a:r>
              <a:rPr lang="pt-BR" sz="1200" dirty="0">
                <a:solidFill>
                  <a:srgbClr val="003974"/>
                </a:solidFill>
                <a:latin typeface="Raleway" panose="020B0003030101060003" pitchFamily="34" charset="0"/>
              </a:rPr>
              <a:t>se comparados com o índice do ano anterior.</a:t>
            </a:r>
          </a:p>
        </p:txBody>
      </p:sp>
      <p:sp>
        <p:nvSpPr>
          <p:cNvPr id="7" name="CaixaDeTexto 6">
            <a:extLst>
              <a:ext uri="{FF2B5EF4-FFF2-40B4-BE49-F238E27FC236}">
                <a16:creationId xmlns:a16="http://schemas.microsoft.com/office/drawing/2014/main" id="{91667733-B9FE-4CD8-D28B-1C2713CA833A}"/>
              </a:ext>
            </a:extLst>
          </p:cNvPr>
          <p:cNvSpPr txBox="1"/>
          <p:nvPr/>
        </p:nvSpPr>
        <p:spPr>
          <a:xfrm>
            <a:off x="912675" y="4375704"/>
            <a:ext cx="4043638" cy="646331"/>
          </a:xfrm>
          <a:prstGeom prst="rect">
            <a:avLst/>
          </a:prstGeom>
          <a:noFill/>
        </p:spPr>
        <p:txBody>
          <a:bodyPr wrap="square">
            <a:spAutoFit/>
          </a:bodyPr>
          <a:lstStyle/>
          <a:p>
            <a:r>
              <a:rPr lang="pt-BR" sz="1200" dirty="0">
                <a:solidFill>
                  <a:schemeClr val="tx1">
                    <a:lumMod val="65000"/>
                    <a:lumOff val="35000"/>
                  </a:schemeClr>
                </a:solidFill>
              </a:rPr>
              <a:t>O índice médio de vacância calcula quanto tempo leva-se em média para um imóvel ser locado em um determinado bairro ou região (dentro de um período predeterminado).</a:t>
            </a:r>
          </a:p>
        </p:txBody>
      </p:sp>
      <p:cxnSp>
        <p:nvCxnSpPr>
          <p:cNvPr id="9" name="Conector reto 8">
            <a:extLst>
              <a:ext uri="{FF2B5EF4-FFF2-40B4-BE49-F238E27FC236}">
                <a16:creationId xmlns:a16="http://schemas.microsoft.com/office/drawing/2014/main" id="{6B40BF2A-F74A-3780-8DA6-5C89DDE714B4}"/>
              </a:ext>
            </a:extLst>
          </p:cNvPr>
          <p:cNvCxnSpPr>
            <a:cxnSpLocks/>
          </p:cNvCxnSpPr>
          <p:nvPr/>
        </p:nvCxnSpPr>
        <p:spPr>
          <a:xfrm>
            <a:off x="808383" y="4340535"/>
            <a:ext cx="0" cy="7671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F50E6871-6CE8-374A-AB60-AEE902A4BA8D}"/>
              </a:ext>
            </a:extLst>
          </p:cNvPr>
          <p:cNvSpPr txBox="1"/>
          <p:nvPr/>
        </p:nvSpPr>
        <p:spPr>
          <a:xfrm>
            <a:off x="7014887" y="4784927"/>
            <a:ext cx="2159938" cy="336887"/>
          </a:xfrm>
          <a:prstGeom prst="rect">
            <a:avLst/>
          </a:prstGeom>
          <a:noFill/>
        </p:spPr>
        <p:txBody>
          <a:bodyPr wrap="square" rtlCol="0">
            <a:spAutoFit/>
          </a:bodyPr>
          <a:lstStyle/>
          <a:p>
            <a:pPr marR="0" rtl="0">
              <a:lnSpc>
                <a:spcPct val="150000"/>
              </a:lnSpc>
            </a:pPr>
            <a:r>
              <a:rPr lang="pt-BR" b="1" i="0" u="none" strike="noStrike" baseline="30000" dirty="0">
                <a:solidFill>
                  <a:srgbClr val="F1750F"/>
                </a:solidFill>
                <a:latin typeface="Raleway" pitchFamily="2" charset="0"/>
              </a:rPr>
              <a:t>Meireles</a:t>
            </a:r>
          </a:p>
        </p:txBody>
      </p:sp>
      <p:sp>
        <p:nvSpPr>
          <p:cNvPr id="22" name="CaixaDeTexto 21">
            <a:extLst>
              <a:ext uri="{FF2B5EF4-FFF2-40B4-BE49-F238E27FC236}">
                <a16:creationId xmlns:a16="http://schemas.microsoft.com/office/drawing/2014/main" id="{9B468C0D-91FA-C0E5-F220-FCB35CF027F7}"/>
              </a:ext>
            </a:extLst>
          </p:cNvPr>
          <p:cNvSpPr txBox="1"/>
          <p:nvPr/>
        </p:nvSpPr>
        <p:spPr>
          <a:xfrm>
            <a:off x="6667062" y="1525401"/>
            <a:ext cx="4516180" cy="369332"/>
          </a:xfrm>
          <a:prstGeom prst="rect">
            <a:avLst/>
          </a:prstGeom>
          <a:noFill/>
        </p:spPr>
        <p:txBody>
          <a:bodyPr wrap="square" rtlCol="0">
            <a:spAutoFit/>
          </a:bodyPr>
          <a:lstStyle/>
          <a:p>
            <a:pPr algn="ctr"/>
            <a:r>
              <a:rPr lang="pt-BR" dirty="0">
                <a:solidFill>
                  <a:srgbClr val="F1750F"/>
                </a:solidFill>
                <a:latin typeface="Raleway" pitchFamily="2" charset="0"/>
              </a:rPr>
              <a:t>DIAS EM MÉDIA | JUN/23 A MAI/24</a:t>
            </a:r>
          </a:p>
        </p:txBody>
      </p:sp>
      <p:sp>
        <p:nvSpPr>
          <p:cNvPr id="23" name="CaixaDeTexto 22">
            <a:extLst>
              <a:ext uri="{FF2B5EF4-FFF2-40B4-BE49-F238E27FC236}">
                <a16:creationId xmlns:a16="http://schemas.microsoft.com/office/drawing/2014/main" id="{5152C474-6076-855B-B7A6-335EF627E09B}"/>
              </a:ext>
            </a:extLst>
          </p:cNvPr>
          <p:cNvSpPr txBox="1"/>
          <p:nvPr/>
        </p:nvSpPr>
        <p:spPr>
          <a:xfrm>
            <a:off x="6708711" y="2947221"/>
            <a:ext cx="4421764" cy="369332"/>
          </a:xfrm>
          <a:prstGeom prst="rect">
            <a:avLst/>
          </a:prstGeom>
          <a:noFill/>
        </p:spPr>
        <p:txBody>
          <a:bodyPr wrap="square" rtlCol="0">
            <a:spAutoFit/>
          </a:bodyPr>
          <a:lstStyle/>
          <a:p>
            <a:pPr algn="ctr"/>
            <a:r>
              <a:rPr lang="pt-BR" dirty="0">
                <a:solidFill>
                  <a:srgbClr val="F1750F"/>
                </a:solidFill>
                <a:latin typeface="Raleway" pitchFamily="2" charset="0"/>
              </a:rPr>
              <a:t>DIAS EM MÉDIA | JUN/24 A MAI/25</a:t>
            </a:r>
          </a:p>
        </p:txBody>
      </p:sp>
      <p:sp>
        <p:nvSpPr>
          <p:cNvPr id="26" name="CaixaDeTexto 25">
            <a:extLst>
              <a:ext uri="{FF2B5EF4-FFF2-40B4-BE49-F238E27FC236}">
                <a16:creationId xmlns:a16="http://schemas.microsoft.com/office/drawing/2014/main" id="{ED2F90EE-17AE-23C3-0273-5502FB64CC4C}"/>
              </a:ext>
            </a:extLst>
          </p:cNvPr>
          <p:cNvSpPr txBox="1"/>
          <p:nvPr/>
        </p:nvSpPr>
        <p:spPr>
          <a:xfrm>
            <a:off x="9696440" y="2194934"/>
            <a:ext cx="1067035" cy="584775"/>
          </a:xfrm>
          <a:prstGeom prst="rect">
            <a:avLst/>
          </a:prstGeom>
          <a:noFill/>
        </p:spPr>
        <p:txBody>
          <a:bodyPr wrap="square" rtlCol="0">
            <a:spAutoFit/>
          </a:bodyPr>
          <a:lstStyle/>
          <a:p>
            <a:pPr algn="ctr"/>
            <a:r>
              <a:rPr lang="pt-BR" sz="3200" dirty="0">
                <a:solidFill>
                  <a:schemeClr val="bg1"/>
                </a:solidFill>
                <a:latin typeface="Raleway" pitchFamily="2" charset="0"/>
              </a:rPr>
              <a:t>159</a:t>
            </a:r>
          </a:p>
        </p:txBody>
      </p:sp>
      <p:graphicFrame>
        <p:nvGraphicFramePr>
          <p:cNvPr id="10" name="Tabela 9">
            <a:extLst>
              <a:ext uri="{FF2B5EF4-FFF2-40B4-BE49-F238E27FC236}">
                <a16:creationId xmlns:a16="http://schemas.microsoft.com/office/drawing/2014/main" id="{F94B1D21-591C-D8BA-F11F-FB7E1D2AE4AD}"/>
              </a:ext>
            </a:extLst>
          </p:cNvPr>
          <p:cNvGraphicFramePr>
            <a:graphicFrameLocks noGrp="1"/>
          </p:cNvGraphicFramePr>
          <p:nvPr>
            <p:extLst>
              <p:ext uri="{D42A27DB-BD31-4B8C-83A1-F6EECF244321}">
                <p14:modId xmlns:p14="http://schemas.microsoft.com/office/powerpoint/2010/main" val="2641337293"/>
              </p:ext>
            </p:extLst>
          </p:nvPr>
        </p:nvGraphicFramePr>
        <p:xfrm>
          <a:off x="5961256" y="2032295"/>
          <a:ext cx="5859684" cy="777240"/>
        </p:xfrm>
        <a:graphic>
          <a:graphicData uri="http://schemas.openxmlformats.org/drawingml/2006/table">
            <a:tbl>
              <a:tblPr/>
              <a:tblGrid>
                <a:gridCol w="1953228">
                  <a:extLst>
                    <a:ext uri="{9D8B030D-6E8A-4147-A177-3AD203B41FA5}">
                      <a16:colId xmlns:a16="http://schemas.microsoft.com/office/drawing/2014/main" val="487361597"/>
                    </a:ext>
                  </a:extLst>
                </a:gridCol>
                <a:gridCol w="1953228">
                  <a:extLst>
                    <a:ext uri="{9D8B030D-6E8A-4147-A177-3AD203B41FA5}">
                      <a16:colId xmlns:a16="http://schemas.microsoft.com/office/drawing/2014/main" val="36272825"/>
                    </a:ext>
                  </a:extLst>
                </a:gridCol>
                <a:gridCol w="1953228">
                  <a:extLst>
                    <a:ext uri="{9D8B030D-6E8A-4147-A177-3AD203B41FA5}">
                      <a16:colId xmlns:a16="http://schemas.microsoft.com/office/drawing/2014/main" val="875762455"/>
                    </a:ext>
                  </a:extLst>
                </a:gridCol>
              </a:tblGrid>
              <a:tr h="388620">
                <a:tc>
                  <a:txBody>
                    <a:bodyPr/>
                    <a:lstStyle/>
                    <a:p>
                      <a:pPr algn="ctr" rtl="0" fontAlgn="ctr"/>
                      <a:r>
                        <a:rPr lang="pt-BR" sz="1800" b="1" i="0" u="none" strike="noStrike" baseline="30000" dirty="0">
                          <a:solidFill>
                            <a:srgbClr val="F1750F"/>
                          </a:solidFill>
                          <a:effectLst/>
                          <a:latin typeface="Raleway" pitchFamily="2" charset="0"/>
                        </a:rPr>
                        <a:t>1 DORMITÓRIOS</a:t>
                      </a:r>
                      <a:endParaRPr lang="pt-BR" sz="1800" b="1" i="0" u="none" strike="noStrike" dirty="0">
                        <a:solidFill>
                          <a:srgbClr val="F1750F"/>
                        </a:solidFill>
                        <a:effectLst/>
                        <a:latin typeface="Raleway" pitchFamily="2"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rtl="0" fontAlgn="ctr"/>
                      <a:r>
                        <a:rPr lang="pt-BR" sz="1800" b="1" i="0" u="none" strike="noStrike" baseline="30000" dirty="0">
                          <a:solidFill>
                            <a:srgbClr val="F1750F"/>
                          </a:solidFill>
                          <a:effectLst/>
                          <a:latin typeface="Raleway" pitchFamily="2" charset="0"/>
                        </a:rPr>
                        <a:t>2 DORMITÓRIOS</a:t>
                      </a:r>
                      <a:endParaRPr lang="pt-BR" sz="1800" b="1" i="0" u="none" strike="noStrike" dirty="0">
                        <a:solidFill>
                          <a:srgbClr val="F1750F"/>
                        </a:solidFill>
                        <a:effectLst/>
                        <a:latin typeface="Raleway" pitchFamily="2"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rtl="0" fontAlgn="ctr"/>
                      <a:r>
                        <a:rPr lang="pt-BR" sz="1800" b="1" i="0" u="none" strike="noStrike" baseline="30000" dirty="0">
                          <a:solidFill>
                            <a:srgbClr val="F1750F"/>
                          </a:solidFill>
                          <a:effectLst/>
                          <a:latin typeface="Raleway" pitchFamily="2" charset="0"/>
                        </a:rPr>
                        <a:t>3 DORMITÓRIOS</a:t>
                      </a:r>
                      <a:endParaRPr lang="pt-BR" sz="1800" b="1" i="0" u="none" strike="noStrike" dirty="0">
                        <a:solidFill>
                          <a:srgbClr val="F1750F"/>
                        </a:solidFill>
                        <a:effectLst/>
                        <a:latin typeface="Raleway" pitchFamily="2"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05849054"/>
                  </a:ext>
                </a:extLst>
              </a:tr>
              <a:tr h="388620">
                <a:tc>
                  <a:txBody>
                    <a:bodyPr/>
                    <a:lstStyle/>
                    <a:p>
                      <a:pPr algn="ctr" fontAlgn="ctr"/>
                      <a:r>
                        <a:rPr lang="pt-BR" sz="2000" b="1" i="0" u="none" strike="noStrike" dirty="0">
                          <a:solidFill>
                            <a:schemeClr val="bg1"/>
                          </a:solidFill>
                          <a:effectLst/>
                          <a:latin typeface="Raleway" pitchFamily="2" charset="0"/>
                        </a:rPr>
                        <a:t>100</a:t>
                      </a:r>
                    </a:p>
                  </a:txBody>
                  <a:tcPr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750F"/>
                    </a:solidFill>
                  </a:tcPr>
                </a:tc>
                <a:tc>
                  <a:txBody>
                    <a:bodyPr/>
                    <a:lstStyle/>
                    <a:p>
                      <a:pPr algn="ctr" fontAlgn="ctr"/>
                      <a:r>
                        <a:rPr lang="pt-BR" sz="1800" b="0" i="0" u="none" strike="noStrike" dirty="0">
                          <a:solidFill>
                            <a:srgbClr val="000000"/>
                          </a:solidFill>
                          <a:effectLst/>
                          <a:latin typeface="Arial" panose="020B0604020202020204" pitchFamily="34" charset="0"/>
                        </a:rPr>
                        <a:t> </a:t>
                      </a:r>
                      <a:r>
                        <a:rPr lang="pt-BR" sz="2000" b="1" i="0" u="none" strike="noStrike" kern="1200" dirty="0">
                          <a:solidFill>
                            <a:schemeClr val="bg1"/>
                          </a:solidFill>
                          <a:effectLst/>
                          <a:latin typeface="Raleway" pitchFamily="2" charset="0"/>
                          <a:ea typeface="+mn-ea"/>
                          <a:cs typeface="+mn-cs"/>
                        </a:rPr>
                        <a:t>22</a:t>
                      </a:r>
                    </a:p>
                  </a:txBody>
                  <a:tcPr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750F"/>
                    </a:solidFill>
                  </a:tcPr>
                </a:tc>
                <a:tc>
                  <a:txBody>
                    <a:bodyPr/>
                    <a:lstStyle/>
                    <a:p>
                      <a:pPr algn="ctr" fontAlgn="ctr"/>
                      <a:r>
                        <a:rPr lang="pt-BR" sz="1800" b="0" i="0" u="none" strike="noStrike" dirty="0">
                          <a:solidFill>
                            <a:srgbClr val="000000"/>
                          </a:solidFill>
                          <a:effectLst/>
                          <a:latin typeface="Arial" panose="020B0604020202020204" pitchFamily="34" charset="0"/>
                        </a:rPr>
                        <a:t> </a:t>
                      </a:r>
                      <a:r>
                        <a:rPr lang="pt-BR" sz="2000" b="1" i="0" u="none" strike="noStrike" kern="1200" dirty="0">
                          <a:solidFill>
                            <a:schemeClr val="bg1"/>
                          </a:solidFill>
                          <a:effectLst/>
                          <a:latin typeface="Raleway" pitchFamily="2" charset="0"/>
                          <a:ea typeface="+mn-ea"/>
                          <a:cs typeface="+mn-cs"/>
                        </a:rPr>
                        <a:t>61</a:t>
                      </a:r>
                    </a:p>
                  </a:txBody>
                  <a:tcPr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750F"/>
                    </a:solidFill>
                  </a:tcPr>
                </a:tc>
                <a:extLst>
                  <a:ext uri="{0D108BD9-81ED-4DB2-BD59-A6C34878D82A}">
                    <a16:rowId xmlns:a16="http://schemas.microsoft.com/office/drawing/2014/main" val="561097961"/>
                  </a:ext>
                </a:extLst>
              </a:tr>
            </a:tbl>
          </a:graphicData>
        </a:graphic>
      </p:graphicFrame>
      <p:graphicFrame>
        <p:nvGraphicFramePr>
          <p:cNvPr id="12" name="Tabela 11">
            <a:extLst>
              <a:ext uri="{FF2B5EF4-FFF2-40B4-BE49-F238E27FC236}">
                <a16:creationId xmlns:a16="http://schemas.microsoft.com/office/drawing/2014/main" id="{AA89C3A3-05AD-B5FA-9B86-AE4D2B2CCBF9}"/>
              </a:ext>
            </a:extLst>
          </p:cNvPr>
          <p:cNvGraphicFramePr>
            <a:graphicFrameLocks noGrp="1"/>
          </p:cNvGraphicFramePr>
          <p:nvPr>
            <p:extLst>
              <p:ext uri="{D42A27DB-BD31-4B8C-83A1-F6EECF244321}">
                <p14:modId xmlns:p14="http://schemas.microsoft.com/office/powerpoint/2010/main" val="4262091466"/>
              </p:ext>
            </p:extLst>
          </p:nvPr>
        </p:nvGraphicFramePr>
        <p:xfrm>
          <a:off x="5950337" y="3460165"/>
          <a:ext cx="5859684" cy="777240"/>
        </p:xfrm>
        <a:graphic>
          <a:graphicData uri="http://schemas.openxmlformats.org/drawingml/2006/table">
            <a:tbl>
              <a:tblPr/>
              <a:tblGrid>
                <a:gridCol w="1953228">
                  <a:extLst>
                    <a:ext uri="{9D8B030D-6E8A-4147-A177-3AD203B41FA5}">
                      <a16:colId xmlns:a16="http://schemas.microsoft.com/office/drawing/2014/main" val="487361597"/>
                    </a:ext>
                  </a:extLst>
                </a:gridCol>
                <a:gridCol w="1953228">
                  <a:extLst>
                    <a:ext uri="{9D8B030D-6E8A-4147-A177-3AD203B41FA5}">
                      <a16:colId xmlns:a16="http://schemas.microsoft.com/office/drawing/2014/main" val="36272825"/>
                    </a:ext>
                  </a:extLst>
                </a:gridCol>
                <a:gridCol w="1953228">
                  <a:extLst>
                    <a:ext uri="{9D8B030D-6E8A-4147-A177-3AD203B41FA5}">
                      <a16:colId xmlns:a16="http://schemas.microsoft.com/office/drawing/2014/main" val="875762455"/>
                    </a:ext>
                  </a:extLst>
                </a:gridCol>
              </a:tblGrid>
              <a:tr h="388620">
                <a:tc>
                  <a:txBody>
                    <a:bodyPr/>
                    <a:lstStyle/>
                    <a:p>
                      <a:pPr algn="ctr" rtl="0" fontAlgn="ctr"/>
                      <a:r>
                        <a:rPr lang="pt-BR" sz="1800" b="1" i="0" u="none" strike="noStrike" baseline="30000" dirty="0">
                          <a:solidFill>
                            <a:srgbClr val="F1750F"/>
                          </a:solidFill>
                          <a:effectLst/>
                          <a:latin typeface="Raleway" pitchFamily="2" charset="0"/>
                        </a:rPr>
                        <a:t>1 DORMITÓRIOS</a:t>
                      </a:r>
                      <a:endParaRPr lang="pt-BR" sz="1800" b="1" i="0" u="none" strike="noStrike" dirty="0">
                        <a:solidFill>
                          <a:srgbClr val="F1750F"/>
                        </a:solidFill>
                        <a:effectLst/>
                        <a:latin typeface="Raleway" pitchFamily="2"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rtl="0" fontAlgn="ctr"/>
                      <a:r>
                        <a:rPr lang="pt-BR" sz="1800" b="1" i="0" u="none" strike="noStrike" baseline="30000" dirty="0">
                          <a:solidFill>
                            <a:srgbClr val="F1750F"/>
                          </a:solidFill>
                          <a:effectLst/>
                          <a:latin typeface="Raleway" pitchFamily="2" charset="0"/>
                        </a:rPr>
                        <a:t>2 DORMITÓRIOS</a:t>
                      </a:r>
                      <a:endParaRPr lang="pt-BR" sz="1800" b="1" i="0" u="none" strike="noStrike" dirty="0">
                        <a:solidFill>
                          <a:srgbClr val="F1750F"/>
                        </a:solidFill>
                        <a:effectLst/>
                        <a:latin typeface="Raleway" pitchFamily="2"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rtl="0" fontAlgn="ctr"/>
                      <a:r>
                        <a:rPr lang="pt-BR" sz="1800" b="1" i="0" u="none" strike="noStrike" baseline="30000" dirty="0">
                          <a:solidFill>
                            <a:srgbClr val="F1750F"/>
                          </a:solidFill>
                          <a:effectLst/>
                          <a:latin typeface="Raleway" pitchFamily="2" charset="0"/>
                        </a:rPr>
                        <a:t>3 DORMITÓRIOS</a:t>
                      </a:r>
                      <a:endParaRPr lang="pt-BR" sz="1800" b="1" i="0" u="none" strike="noStrike" dirty="0">
                        <a:solidFill>
                          <a:srgbClr val="F1750F"/>
                        </a:solidFill>
                        <a:effectLst/>
                        <a:latin typeface="Raleway" pitchFamily="2"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05849054"/>
                  </a:ext>
                </a:extLst>
              </a:tr>
              <a:tr h="388620">
                <a:tc>
                  <a:txBody>
                    <a:bodyPr/>
                    <a:lstStyle/>
                    <a:p>
                      <a:pPr algn="ctr" fontAlgn="ctr"/>
                      <a:r>
                        <a:rPr lang="pt-BR" sz="1800" b="0" i="0" u="none" strike="noStrike" dirty="0">
                          <a:solidFill>
                            <a:srgbClr val="000000"/>
                          </a:solidFill>
                          <a:effectLst/>
                          <a:latin typeface="Arial" panose="020B0604020202020204" pitchFamily="34" charset="0"/>
                        </a:rPr>
                        <a:t> </a:t>
                      </a:r>
                      <a:r>
                        <a:rPr lang="pt-BR" sz="2000" b="1" i="0" u="none" strike="noStrike" kern="1200" dirty="0">
                          <a:solidFill>
                            <a:schemeClr val="bg1"/>
                          </a:solidFill>
                          <a:effectLst/>
                          <a:latin typeface="Raleway" pitchFamily="2" charset="0"/>
                          <a:ea typeface="+mn-ea"/>
                          <a:cs typeface="+mn-cs"/>
                        </a:rPr>
                        <a:t>30</a:t>
                      </a:r>
                    </a:p>
                  </a:txBody>
                  <a:tcPr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750F"/>
                    </a:solidFill>
                  </a:tcPr>
                </a:tc>
                <a:tc>
                  <a:txBody>
                    <a:bodyPr/>
                    <a:lstStyle/>
                    <a:p>
                      <a:pPr algn="ctr" fontAlgn="ctr"/>
                      <a:r>
                        <a:rPr lang="pt-BR" sz="1800" b="0" i="0" u="none" strike="noStrike" dirty="0">
                          <a:solidFill>
                            <a:srgbClr val="000000"/>
                          </a:solidFill>
                          <a:effectLst/>
                          <a:latin typeface="Arial" panose="020B0604020202020204" pitchFamily="34" charset="0"/>
                        </a:rPr>
                        <a:t> </a:t>
                      </a:r>
                      <a:r>
                        <a:rPr lang="pt-BR" sz="2000" b="1" i="0" u="none" strike="noStrike" kern="1200" dirty="0">
                          <a:solidFill>
                            <a:schemeClr val="bg1"/>
                          </a:solidFill>
                          <a:effectLst/>
                          <a:latin typeface="Raleway" pitchFamily="2" charset="0"/>
                          <a:ea typeface="+mn-ea"/>
                          <a:cs typeface="+mn-cs"/>
                        </a:rPr>
                        <a:t>78</a:t>
                      </a:r>
                    </a:p>
                  </a:txBody>
                  <a:tcPr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750F"/>
                    </a:solidFill>
                  </a:tcPr>
                </a:tc>
                <a:tc>
                  <a:txBody>
                    <a:bodyPr/>
                    <a:lstStyle/>
                    <a:p>
                      <a:pPr algn="ctr" fontAlgn="ctr"/>
                      <a:r>
                        <a:rPr lang="pt-BR" sz="1800" b="0" i="0" u="none" strike="noStrike" dirty="0">
                          <a:solidFill>
                            <a:srgbClr val="000000"/>
                          </a:solidFill>
                          <a:effectLst/>
                          <a:latin typeface="Arial" panose="020B0604020202020204" pitchFamily="34" charset="0"/>
                        </a:rPr>
                        <a:t> </a:t>
                      </a:r>
                      <a:r>
                        <a:rPr lang="pt-BR" sz="2000" b="1" i="0" u="none" strike="noStrike" kern="1200" dirty="0">
                          <a:solidFill>
                            <a:schemeClr val="bg1"/>
                          </a:solidFill>
                          <a:effectLst/>
                          <a:latin typeface="Raleway" pitchFamily="2" charset="0"/>
                          <a:ea typeface="+mn-ea"/>
                          <a:cs typeface="+mn-cs"/>
                        </a:rPr>
                        <a:t>34</a:t>
                      </a:r>
                    </a:p>
                  </a:txBody>
                  <a:tcPr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750F"/>
                    </a:solidFill>
                  </a:tcPr>
                </a:tc>
                <a:extLst>
                  <a:ext uri="{0D108BD9-81ED-4DB2-BD59-A6C34878D82A}">
                    <a16:rowId xmlns:a16="http://schemas.microsoft.com/office/drawing/2014/main" val="561097961"/>
                  </a:ext>
                </a:extLst>
              </a:tr>
            </a:tbl>
          </a:graphicData>
        </a:graphic>
      </p:graphicFrame>
    </p:spTree>
    <p:extLst>
      <p:ext uri="{BB962C8B-B14F-4D97-AF65-F5344CB8AC3E}">
        <p14:creationId xmlns:p14="http://schemas.microsoft.com/office/powerpoint/2010/main" val="140992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677AD04A-86F9-4709-94E4-8583875CBED4}"/>
              </a:ext>
            </a:extLst>
          </p:cNvPr>
          <p:cNvGraphicFramePr>
            <a:graphicFrameLocks/>
          </p:cNvGraphicFramePr>
          <p:nvPr>
            <p:extLst>
              <p:ext uri="{D42A27DB-BD31-4B8C-83A1-F6EECF244321}">
                <p14:modId xmlns:p14="http://schemas.microsoft.com/office/powerpoint/2010/main" val="426815850"/>
              </p:ext>
            </p:extLst>
          </p:nvPr>
        </p:nvGraphicFramePr>
        <p:xfrm>
          <a:off x="5081516" y="1789354"/>
          <a:ext cx="6683113" cy="3248977"/>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BAIRROS</a:t>
            </a:r>
          </a:p>
          <a:p>
            <a:r>
              <a:rPr lang="pt-BR" sz="2500" b="1" spc="300" dirty="0">
                <a:solidFill>
                  <a:srgbClr val="003974"/>
                </a:solidFill>
                <a:latin typeface="Raleway" pitchFamily="2" charset="0"/>
              </a:rPr>
              <a:t>Valores Médios Vendas</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427370" y="1719109"/>
            <a:ext cx="4415599" cy="3323987"/>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itchFamily="2" charset="0"/>
              </a:rPr>
              <a:t>Igualmente como analisado com os dados dos imóveis em locação, nessa análise seguem os valores médios por metro quadrado para venda, praticados nos bairros com maior número de ofertas em Fortaleza.</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 análise foi feita com uma base de 14.335 ofertas e refere-se a apartamentos de 1 a 4 dormitórios, como pode ser observado no gráfico.</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Comparando o maior valor (Bairro Mucuripe - R$/m² 11.221) versus o menor valor (Bairro Papicu - R$/m² 6.428) verifica-se uma diferença de -42%.</a:t>
            </a:r>
          </a:p>
        </p:txBody>
      </p:sp>
    </p:spTree>
    <p:extLst>
      <p:ext uri="{BB962C8B-B14F-4D97-AF65-F5344CB8AC3E}">
        <p14:creationId xmlns:p14="http://schemas.microsoft.com/office/powerpoint/2010/main" val="6814176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10261</TotalTime>
  <Words>1237</Words>
  <Application>Microsoft Office PowerPoint</Application>
  <PresentationFormat>Widescreen</PresentationFormat>
  <Paragraphs>120</Paragraphs>
  <Slides>12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Calibri</vt:lpstr>
      <vt:lpstr>Calibri Light</vt:lpstr>
      <vt:lpstr>Raleway</vt:lpstr>
      <vt:lpstr>Tahoma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Jessica Alves</dc:creator>
  <cp:lastModifiedBy>Gabriel Araujo</cp:lastModifiedBy>
  <cp:revision>139</cp:revision>
  <cp:lastPrinted>2024-08-28T16:01:39Z</cp:lastPrinted>
  <dcterms:created xsi:type="dcterms:W3CDTF">2023-05-03T19:39:26Z</dcterms:created>
  <dcterms:modified xsi:type="dcterms:W3CDTF">2025-06-30T18:37:22Z</dcterms:modified>
</cp:coreProperties>
</file>